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  <p:sldMasterId id="2147483660" r:id="rId2"/>
    <p:sldMasterId id="2147483661" r:id="rId3"/>
    <p:sldMasterId id="2147483662" r:id="rId4"/>
    <p:sldMasterId id="2147483663" r:id="rId5"/>
    <p:sldMasterId id="2147483664" r:id="rId6"/>
    <p:sldMasterId id="2147483665" r:id="rId7"/>
    <p:sldMasterId id="2147483666" r:id="rId8"/>
    <p:sldMasterId id="2147483667" r:id="rId9"/>
    <p:sldMasterId id="2147483668" r:id="rId10"/>
    <p:sldMasterId id="2147483794" r:id="rId11"/>
    <p:sldMasterId id="2147483806" r:id="rId12"/>
    <p:sldMasterId id="2147483818" r:id="rId13"/>
  </p:sldMasterIdLst>
  <p:notesMasterIdLst>
    <p:notesMasterId r:id="rId64"/>
  </p:notesMasterIdLst>
  <p:sldIdLst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99" r:id="rId35"/>
    <p:sldId id="373" r:id="rId36"/>
    <p:sldId id="374" r:id="rId37"/>
    <p:sldId id="400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401" r:id="rId46"/>
    <p:sldId id="382" r:id="rId47"/>
    <p:sldId id="383" r:id="rId48"/>
    <p:sldId id="384" r:id="rId49"/>
    <p:sldId id="385" r:id="rId50"/>
    <p:sldId id="398" r:id="rId51"/>
    <p:sldId id="386" r:id="rId52"/>
    <p:sldId id="387" r:id="rId53"/>
    <p:sldId id="388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990000"/>
    <a:srgbClr val="0000FF"/>
    <a:srgbClr val="800000"/>
    <a:srgbClr val="CC0000"/>
    <a:srgbClr val="996600"/>
    <a:srgbClr val="FFFFCC"/>
    <a:srgbClr val="CC00CC"/>
    <a:srgbClr val="DEC8A0"/>
    <a:srgbClr val="8EC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4297" autoAdjust="0"/>
  </p:normalViewPr>
  <p:slideViewPr>
    <p:cSldViewPr snapToGrid="0">
      <p:cViewPr>
        <p:scale>
          <a:sx n="125" d="100"/>
          <a:sy n="125" d="100"/>
        </p:scale>
        <p:origin x="792" y="126"/>
      </p:cViewPr>
      <p:guideLst>
        <p:guide orient="horz" pos="323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slide" Target="slides/slide50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61" Type="http://schemas.openxmlformats.org/officeDocument/2006/relationships/slide" Target="slides/slide4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theme" Target="theme/theme1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10" Type="http://schemas.openxmlformats.org/officeDocument/2006/relationships/image" Target="../media/image79.wmf"/><Relationship Id="rId4" Type="http://schemas.openxmlformats.org/officeDocument/2006/relationships/image" Target="../media/image73.wmf"/><Relationship Id="rId9" Type="http://schemas.openxmlformats.org/officeDocument/2006/relationships/image" Target="../media/image7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62.wmf"/><Relationship Id="rId1" Type="http://schemas.openxmlformats.org/officeDocument/2006/relationships/image" Target="../media/image82.wmf"/><Relationship Id="rId4" Type="http://schemas.openxmlformats.org/officeDocument/2006/relationships/image" Target="../media/image8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1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27.wmf"/><Relationship Id="rId7" Type="http://schemas.openxmlformats.org/officeDocument/2006/relationships/image" Target="../media/image96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95.wmf"/><Relationship Id="rId5" Type="http://schemas.openxmlformats.org/officeDocument/2006/relationships/image" Target="../media/image26.wmf"/><Relationship Id="rId4" Type="http://schemas.openxmlformats.org/officeDocument/2006/relationships/image" Target="../media/image9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4" Type="http://schemas.openxmlformats.org/officeDocument/2006/relationships/image" Target="../media/image10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7" Type="http://schemas.openxmlformats.org/officeDocument/2006/relationships/image" Target="../media/image121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2" Type="http://schemas.openxmlformats.org/officeDocument/2006/relationships/image" Target="../media/image14.wmf"/><Relationship Id="rId16" Type="http://schemas.openxmlformats.org/officeDocument/2006/relationships/image" Target="../media/image28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5" Type="http://schemas.openxmlformats.org/officeDocument/2006/relationships/image" Target="../media/image2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Relationship Id="rId14" Type="http://schemas.openxmlformats.org/officeDocument/2006/relationships/image" Target="../media/image2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7" Type="http://schemas.openxmlformats.org/officeDocument/2006/relationships/image" Target="../media/image121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2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32.wmf"/><Relationship Id="rId7" Type="http://schemas.openxmlformats.org/officeDocument/2006/relationships/image" Target="../media/image136.wmf"/><Relationship Id="rId2" Type="http://schemas.openxmlformats.org/officeDocument/2006/relationships/image" Target="../media/image27.wmf"/><Relationship Id="rId1" Type="http://schemas.openxmlformats.org/officeDocument/2006/relationships/image" Target="../media/image131.wmf"/><Relationship Id="rId6" Type="http://schemas.openxmlformats.org/officeDocument/2006/relationships/image" Target="../media/image135.wmf"/><Relationship Id="rId11" Type="http://schemas.openxmlformats.org/officeDocument/2006/relationships/image" Target="../media/image140.wmf"/><Relationship Id="rId5" Type="http://schemas.openxmlformats.org/officeDocument/2006/relationships/image" Target="../media/image134.emf"/><Relationship Id="rId10" Type="http://schemas.openxmlformats.org/officeDocument/2006/relationships/image" Target="../media/image139.wmf"/><Relationship Id="rId4" Type="http://schemas.openxmlformats.org/officeDocument/2006/relationships/image" Target="../media/image133.wmf"/><Relationship Id="rId9" Type="http://schemas.openxmlformats.org/officeDocument/2006/relationships/image" Target="../media/image13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6" Type="http://schemas.openxmlformats.org/officeDocument/2006/relationships/image" Target="../media/image146.wmf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4" Type="http://schemas.openxmlformats.org/officeDocument/2006/relationships/image" Target="../media/image15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5" Type="http://schemas.openxmlformats.org/officeDocument/2006/relationships/image" Target="../media/image156.wmf"/><Relationship Id="rId4" Type="http://schemas.openxmlformats.org/officeDocument/2006/relationships/image" Target="../media/image16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image" Target="../media/image160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27.wmf"/><Relationship Id="rId6" Type="http://schemas.openxmlformats.org/officeDocument/2006/relationships/image" Target="../media/image168.wmf"/><Relationship Id="rId5" Type="http://schemas.openxmlformats.org/officeDocument/2006/relationships/image" Target="../media/image167.wmf"/><Relationship Id="rId4" Type="http://schemas.openxmlformats.org/officeDocument/2006/relationships/image" Target="../media/image16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7" Type="http://schemas.openxmlformats.org/officeDocument/2006/relationships/image" Target="../media/image173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6" Type="http://schemas.openxmlformats.org/officeDocument/2006/relationships/image" Target="../media/image172.wmf"/><Relationship Id="rId5" Type="http://schemas.openxmlformats.org/officeDocument/2006/relationships/image" Target="../media/image164.wmf"/><Relationship Id="rId4" Type="http://schemas.openxmlformats.org/officeDocument/2006/relationships/image" Target="../media/image27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image" Target="../media/image176.wmf"/><Relationship Id="rId7" Type="http://schemas.openxmlformats.org/officeDocument/2006/relationships/image" Target="../media/image16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6" Type="http://schemas.openxmlformats.org/officeDocument/2006/relationships/image" Target="../media/image178.wmf"/><Relationship Id="rId5" Type="http://schemas.openxmlformats.org/officeDocument/2006/relationships/image" Target="../media/image27.wmf"/><Relationship Id="rId4" Type="http://schemas.openxmlformats.org/officeDocument/2006/relationships/image" Target="../media/image177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Relationship Id="rId5" Type="http://schemas.openxmlformats.org/officeDocument/2006/relationships/image" Target="../media/image184.wmf"/><Relationship Id="rId4" Type="http://schemas.openxmlformats.org/officeDocument/2006/relationships/image" Target="../media/image183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87.wmf"/><Relationship Id="rId7" Type="http://schemas.openxmlformats.org/officeDocument/2006/relationships/image" Target="../media/image184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6" Type="http://schemas.openxmlformats.org/officeDocument/2006/relationships/image" Target="../media/image183.wmf"/><Relationship Id="rId11" Type="http://schemas.openxmlformats.org/officeDocument/2006/relationships/image" Target="../media/image192.wmf"/><Relationship Id="rId5" Type="http://schemas.openxmlformats.org/officeDocument/2006/relationships/image" Target="../media/image182.wmf"/><Relationship Id="rId10" Type="http://schemas.openxmlformats.org/officeDocument/2006/relationships/image" Target="../media/image191.wmf"/><Relationship Id="rId4" Type="http://schemas.openxmlformats.org/officeDocument/2006/relationships/image" Target="../media/image188.wmf"/><Relationship Id="rId9" Type="http://schemas.openxmlformats.org/officeDocument/2006/relationships/image" Target="../media/image190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Relationship Id="rId6" Type="http://schemas.openxmlformats.org/officeDocument/2006/relationships/image" Target="../media/image198.wmf"/><Relationship Id="rId5" Type="http://schemas.openxmlformats.org/officeDocument/2006/relationships/image" Target="../media/image197.wmf"/><Relationship Id="rId4" Type="http://schemas.openxmlformats.org/officeDocument/2006/relationships/image" Target="../media/image196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13" Type="http://schemas.openxmlformats.org/officeDocument/2006/relationships/image" Target="../media/image216.wmf"/><Relationship Id="rId3" Type="http://schemas.openxmlformats.org/officeDocument/2006/relationships/image" Target="../media/image206.wmf"/><Relationship Id="rId7" Type="http://schemas.openxmlformats.org/officeDocument/2006/relationships/image" Target="../media/image210.wmf"/><Relationship Id="rId12" Type="http://schemas.openxmlformats.org/officeDocument/2006/relationships/image" Target="../media/image215.emf"/><Relationship Id="rId2" Type="http://schemas.openxmlformats.org/officeDocument/2006/relationships/image" Target="../media/image205.emf"/><Relationship Id="rId1" Type="http://schemas.openxmlformats.org/officeDocument/2006/relationships/image" Target="../media/image204.wmf"/><Relationship Id="rId6" Type="http://schemas.openxmlformats.org/officeDocument/2006/relationships/image" Target="../media/image209.wmf"/><Relationship Id="rId11" Type="http://schemas.openxmlformats.org/officeDocument/2006/relationships/image" Target="../media/image214.emf"/><Relationship Id="rId5" Type="http://schemas.openxmlformats.org/officeDocument/2006/relationships/image" Target="../media/image208.wmf"/><Relationship Id="rId15" Type="http://schemas.openxmlformats.org/officeDocument/2006/relationships/image" Target="../media/image218.emf"/><Relationship Id="rId10" Type="http://schemas.openxmlformats.org/officeDocument/2006/relationships/image" Target="../media/image213.wmf"/><Relationship Id="rId4" Type="http://schemas.openxmlformats.org/officeDocument/2006/relationships/image" Target="../media/image207.wmf"/><Relationship Id="rId9" Type="http://schemas.openxmlformats.org/officeDocument/2006/relationships/image" Target="../media/image212.wmf"/><Relationship Id="rId14" Type="http://schemas.openxmlformats.org/officeDocument/2006/relationships/image" Target="../media/image217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3" Type="http://schemas.openxmlformats.org/officeDocument/2006/relationships/image" Target="../media/image221.wmf"/><Relationship Id="rId7" Type="http://schemas.openxmlformats.org/officeDocument/2006/relationships/image" Target="../media/image225.w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Relationship Id="rId6" Type="http://schemas.openxmlformats.org/officeDocument/2006/relationships/image" Target="../media/image224.wmf"/><Relationship Id="rId5" Type="http://schemas.openxmlformats.org/officeDocument/2006/relationships/image" Target="../media/image223.wmf"/><Relationship Id="rId4" Type="http://schemas.openxmlformats.org/officeDocument/2006/relationships/image" Target="../media/image222.wmf"/><Relationship Id="rId9" Type="http://schemas.openxmlformats.org/officeDocument/2006/relationships/image" Target="../media/image227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Relationship Id="rId4" Type="http://schemas.openxmlformats.org/officeDocument/2006/relationships/image" Target="../media/image231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6" Type="http://schemas.openxmlformats.org/officeDocument/2006/relationships/image" Target="../media/image237.wmf"/><Relationship Id="rId5" Type="http://schemas.openxmlformats.org/officeDocument/2006/relationships/image" Target="../media/image236.wmf"/><Relationship Id="rId4" Type="http://schemas.openxmlformats.org/officeDocument/2006/relationships/image" Target="../media/image2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5" Type="http://schemas.openxmlformats.org/officeDocument/2006/relationships/image" Target="../media/image15.wmf"/><Relationship Id="rId4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11" Type="http://schemas.openxmlformats.org/officeDocument/2006/relationships/image" Target="../media/image45.wmf"/><Relationship Id="rId5" Type="http://schemas.openxmlformats.org/officeDocument/2006/relationships/image" Target="../media/image39.wmf"/><Relationship Id="rId10" Type="http://schemas.openxmlformats.org/officeDocument/2006/relationships/image" Target="../media/image44.wmf"/><Relationship Id="rId4" Type="http://schemas.openxmlformats.org/officeDocument/2006/relationships/image" Target="../media/image38.wmf"/><Relationship Id="rId9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38.wmf"/><Relationship Id="rId7" Type="http://schemas.openxmlformats.org/officeDocument/2006/relationships/image" Target="../media/image49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48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A8BE22F0-3242-4083-A56A-F0647947E1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6983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ea typeface="宋体" charset="-122"/>
              </a:rPr>
              <a:t>为什么引入角动量？这里先展示一下引入角动量的意义。</a:t>
            </a:r>
            <a:r>
              <a:rPr lang="en-US" altLang="zh-CN">
                <a:ea typeface="宋体" charset="-122"/>
              </a:rPr>
              <a:t>KeyWords</a:t>
            </a:r>
          </a:p>
        </p:txBody>
      </p:sp>
    </p:spTree>
    <p:extLst>
      <p:ext uri="{BB962C8B-B14F-4D97-AF65-F5344CB8AC3E}">
        <p14:creationId xmlns:p14="http://schemas.microsoft.com/office/powerpoint/2010/main" val="420127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62E8FD-6B55-45D1-B1A7-E42EB128A0CD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8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zh-CN" altLang="en-US" dirty="0"/>
              <a:t>只考虑切向力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DFEFC0-575B-3345-A075-C60409935589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3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10BDB-7BDD-4E0C-8194-CDB672FAEE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9C451-CC17-49B9-9EEE-92DB1D8409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BF846-3110-4C44-B926-34C0D4CF3323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16894-4857-452F-AEB0-D710443D2105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6CB0D-06BC-478C-8806-AD3D38C5F3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81586-C3BA-4866-B707-54948CF9F8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3A407-1A87-4362-9462-5BB605D848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639C1-A8E3-45F7-9DD1-710AF2B58F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28B17-ECBD-497D-B843-5A36E6CD59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BF9C4-507A-40D7-B59E-EAD25E97BF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C764B-85BC-4A8C-AEA7-14D210C257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DDCB6-DFBC-45C4-8BDA-A24D04A680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2CF1D-A300-47D8-A1DF-4ED2D03BCD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59139-F118-405B-9AA8-14957A6AA0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84E4F-5061-49B5-A691-5BFE20FB12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3F394-22DE-4110-961A-3520DF5B47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587A2DD-5747-4E45-AE21-27600E16FB4F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30200689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D48945E-C45F-4E15-AFEF-C7A32A4EF716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7160185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FA434FAC-1A67-4F4B-AA31-4FC46B10C915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5027626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008FE08-E0DA-4A12-B03C-27CB2E3A2505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47076489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952F5BF-9441-4A2C-90D4-BBB01DB6ADE5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192127737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A63A892D-D513-46A1-9E81-EA65E4B28661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1415748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FA105675-6BB1-4696-BB11-204C63C9B07B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323475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2F85B3D0-01FA-4543-BA71-1C68824379B0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273307703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FEE1EE4F-4E8E-4334-9B5D-EE8E6F389000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2483647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1515C85-A52A-4AD7-8701-67412DAF6F37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10083691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A8C6AC8-21EE-4DBB-A531-5256B6B68507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41102505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B94221D-279D-4FCE-8359-FCFC464F441A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663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B3D8A71-1ED5-4540-A33C-D6EC58099C64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4977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B9CE0C4-7AA8-4707-A2EA-43225183E634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874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EE77240-223A-4C35-AFA8-2AFF443A8315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825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A6118955-247E-4CC6-BE48-7A910AD0742B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7521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CFAC7BE-98BE-4EB8-8053-966630E042C2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72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61200" y="4929187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2408889A-61E6-4B5C-A9AF-1DD87C42CAE9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078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6B631F2-7D4F-4998-B7A2-D84F65A431DF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9151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A0FA0B9-3565-4B64-ACE8-397AE9E8F17B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3929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FD5EA2B9-7015-4D1B-8527-BE5B10FE9AF0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8159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C9B61D2-C32F-4916-9B91-D1BA2B6BFFD9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5793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2014A36-FCE0-5540-A2E6-C2B6118583EF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36147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AF9430C2-1DB2-7F49-A431-917AA78A6C60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711554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E4C77F2E-9429-0345-8D3C-3C034D845221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318641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50170105-0EAB-9B46-9696-C2241B3F7965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764257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0DF5497-4005-114F-9E06-FD3CCB25C30F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1281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A0AA2B33-D472-154B-A9E7-E407046DCECB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7427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A640026F-79F6-1841-9619-881EB4531E7D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48641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59E9DAA0-9037-F64D-91D6-3425CA75632B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47362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36BACFC1-BF38-0D49-BE22-88874981D462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71270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CF6520EF-3013-F74F-BADF-0C2F512A4DC8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789783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C2EF8D9E-4E77-E14C-B07B-EAF8CE50DCA7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7515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1A02F-1DB9-4ECA-847A-8D29E6B681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4EF13-EEB4-458B-9593-32988CC879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56A51-78DC-4D4C-A9B0-76D528746E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D7D61-0A2D-481C-B75A-0CA8D7A36F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71126-3BD9-4453-B107-AC28EE6833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565CC-B4D6-4905-AE77-A0A930AFA0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B7E43-620A-450B-BC2D-67E445D858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D94E8-0233-4914-9281-334466C5CB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EEA3E-80AD-4D66-9A28-A445378C91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5DE58-507C-42B3-8734-4FCCD15F8D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E48B1-DB49-4695-B8FD-895D73EAB0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5CBCC-B6D2-43E5-A8CE-01C0FD5852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9C169-4711-4E49-819F-16F15B06D7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77022-48B6-45CC-B0D4-A68BED6B79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2953942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2953942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9021F-70C5-445D-BB8E-BCCE0299D9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B2D1F-11C7-4846-9D27-D782EF3166E2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0440C-D871-46C8-B6FC-BFFDEEF9DCF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A37459-6545-4DB3-A557-8EF81510FF3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51800-5C1C-451C-9F51-15D4CCDC759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C7D1D-B6B1-4861-8FED-6D8325502B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F3513-1AE3-4B3E-9AF0-2213EF6BF78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9ACA8-A116-4E73-9923-D63747CA3DE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ABE61-919A-4C1F-9E80-F36B693ED7E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E24A7-18BA-4CAE-A96F-D088C1DCB6B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A9F4F-6DAC-4B2B-B90F-A5A08239C23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9322D-C044-4DDE-AEAD-D6A9FA19491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BE0DE-1C59-4CA1-B4D7-F836EF45710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43B14-9F17-48E5-B30A-4A0C54F50C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AA0BB-0E95-4C61-A5A1-9CA36A801A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86E6D-D4D9-4B35-BD64-9562696393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0AF6-F4EE-454D-BFA9-A5A632E053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CF057-239A-4F09-B5B4-326C7D6AEA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CE8EC-8B1D-44F8-B5F1-9DF74CB52B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24EC4-8944-4B3B-A45F-51CB5BDBE2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F7CCE-F8D0-48F3-8882-6848C7953E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649CE-8C63-4126-9256-FF886E564E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D87CA-B9C0-4A4C-806E-BA03C6509D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2A606-3D10-4315-A8E5-3114FFBF7C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3DFF4-2C28-47DD-8519-68EA570894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1A9C4-B2C8-4498-AB67-B9FED8F5D3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2C1AA-469D-4AC5-B307-0FB2C08B5C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E3158-A7E9-4ACC-95E9-3F3F2F03FD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AC6AA-2086-4EF9-B815-1DD240BA6F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A52B0-A7A3-46E9-AC79-C09108C148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A7855-5E20-4792-BC93-F53BE3EA1B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2FA8F-73A1-469A-B519-4E48422054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2E1A0-1E8F-44B4-BB6D-5027BA4079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9A632-2FA8-4597-B0A9-A38E873567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3DC8-2797-4B88-A63F-1BD6932A6D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1E3FE-69E6-4EB3-AD09-92D281DB36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28778-1052-42CA-84D0-8E6A4F63B6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5A51E-04B5-4786-8866-849847ED78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51D99-5134-4EA5-BE44-03F96E0319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82E2C-8016-4D0E-9A0A-9AD62478C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41838-8DEB-4461-94A2-BFEB0C73B8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33F25-5CD4-4F36-B507-043379C9B8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84EB7-B95D-4628-9739-B783111E7F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B1F54-5411-4F25-B76D-A03586FB01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89411-7723-4C7A-B152-57BDC01F20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B4623-5BAF-42E7-9BD6-120FC9AC2E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362F7-2413-4155-A484-1B7D26FBFC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246C3-E900-48A0-8406-C8A7F3883A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C5073-068F-4324-8D47-0F02EF908E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2CC63-F233-421A-A97F-1EB250EB66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DF56-3E48-49E0-946E-1F494705FD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A04FD-6AE6-42C4-9C84-1ECB0AF5CB03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A64D0-0B62-4621-ABA6-03D05874A58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B94AA-BD60-483E-AEEC-3A421121CBE3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4D6A5-63F8-4795-B735-F30CD637ED2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3A4EA-BBA4-48E3-BFA4-818B92BE08D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42F7E-0F12-4533-9930-4C5236CF021E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5DF8B-0439-4C33-9B02-E2078E201E1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A902C-AF32-4B93-A9F6-D87C025D1A3D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ED6FE-03BF-48C1-BD29-86898FC48B85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85" name="Rectangle 13"/>
          <p:cNvSpPr>
            <a:spLocks noChangeArrowheads="1"/>
          </p:cNvSpPr>
          <p:nvPr userDrawn="1"/>
        </p:nvSpPr>
        <p:spPr bwMode="auto">
          <a:xfrm>
            <a:off x="5580064" y="141685"/>
            <a:ext cx="3240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en-US" altLang="zh-CN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4-1</a:t>
            </a:r>
            <a:r>
              <a:rPr kumimoji="1" lang="zh-CN" altLang="en-US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　刚体的定轴转动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70675" y="4830366"/>
            <a:ext cx="21336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B2264999-6E7B-4D06-AACF-4FB27678D5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3132138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7031038" y="67866"/>
            <a:ext cx="15668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18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7000892" y="447675"/>
            <a:ext cx="1548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FFCEBED4-D01F-4D43-BB30-209EB555D7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78890" name="Rectangle 10"/>
          <p:cNvSpPr>
            <a:spLocks noChangeArrowheads="1"/>
          </p:cNvSpPr>
          <p:nvPr/>
        </p:nvSpPr>
        <p:spPr bwMode="auto">
          <a:xfrm>
            <a:off x="28432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965950" y="4852988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 defTabSz="685800">
              <a:defRPr/>
            </a:pPr>
            <a:fld id="{482DF949-8E68-4114-9DDD-7F92BFF5F29F}" type="slidenum">
              <a:rPr lang="zh-CN" altLang="en-US" sz="1350" smtClean="0"/>
              <a:pPr defTabSz="685800">
                <a:defRPr/>
              </a:pPr>
              <a:t>‹#›</a:t>
            </a:fld>
            <a:endParaRPr lang="en-US" altLang="zh-CN" sz="1350"/>
          </a:p>
        </p:txBody>
      </p:sp>
    </p:spTree>
    <p:extLst>
      <p:ext uri="{BB962C8B-B14F-4D97-AF65-F5344CB8AC3E}">
        <p14:creationId xmlns:p14="http://schemas.microsoft.com/office/powerpoint/2010/main" val="333202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4814887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050" b="0" i="0">
                <a:latin typeface="+mn-lt"/>
                <a:ea typeface="宋体" pitchFamily="2" charset="-122"/>
              </a:defRPr>
            </a:lvl1pPr>
          </a:lstStyle>
          <a:p>
            <a:pPr defTabSz="685800">
              <a:defRPr/>
            </a:pPr>
            <a:fld id="{5F7B039E-9B1F-4D89-BC0E-A463BAAACB60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80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0000"/>
                </a:solidFill>
              </a:defRPr>
            </a:lvl1pPr>
          </a:lstStyle>
          <a:p>
            <a:pPr defTabSz="685800">
              <a:defRPr/>
            </a:pPr>
            <a:fld id="{5B5181B0-5C14-114B-AAA3-9D834E6CD562}" type="slidenum">
              <a:rPr lang="en-US" altLang="zh-CN" smtClean="0"/>
              <a:pPr defTabSz="685800"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368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1" name="Rectangle 3"/>
          <p:cNvSpPr>
            <a:spLocks noChangeArrowheads="1"/>
          </p:cNvSpPr>
          <p:nvPr/>
        </p:nvSpPr>
        <p:spPr bwMode="auto">
          <a:xfrm>
            <a:off x="28432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15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7046913" y="4839891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9A79533-AA72-4137-B19B-8E064BA0E7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350" b="1">
                <a:solidFill>
                  <a:srgbClr val="0000CC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D6D881-F21E-41DE-BA16-58E93D3F0AD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305162" name="Rectangle 10"/>
          <p:cNvSpPr>
            <a:spLocks noChangeArrowheads="1"/>
          </p:cNvSpPr>
          <p:nvPr userDrawn="1"/>
        </p:nvSpPr>
        <p:spPr bwMode="auto">
          <a:xfrm>
            <a:off x="26273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468349" y="500062"/>
            <a:ext cx="2118186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7031038" y="67866"/>
            <a:ext cx="15668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auto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1800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本章目录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7000892" y="500062"/>
            <a:ext cx="1548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FD2A7FB6-E3CD-4365-9506-8324A9B424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06187" name="Rectangle 11"/>
          <p:cNvSpPr>
            <a:spLocks noChangeArrowheads="1"/>
          </p:cNvSpPr>
          <p:nvPr userDrawn="1"/>
        </p:nvSpPr>
        <p:spPr bwMode="auto">
          <a:xfrm>
            <a:off x="2700338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ChangeArrowheads="1"/>
          </p:cNvSpPr>
          <p:nvPr/>
        </p:nvSpPr>
        <p:spPr bwMode="auto">
          <a:xfrm>
            <a:off x="5580064" y="122635"/>
            <a:ext cx="3240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en-US" altLang="zh-CN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4-1</a:t>
            </a:r>
            <a:r>
              <a:rPr kumimoji="1" lang="zh-CN" altLang="en-US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　刚体的定轴转动</a:t>
            </a:r>
          </a:p>
        </p:txBody>
      </p:sp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cxnSp>
        <p:nvCxnSpPr>
          <p:cNvPr id="14" name="直接连接符 13"/>
          <p:cNvCxnSpPr/>
          <p:nvPr/>
        </p:nvCxnSpPr>
        <p:spPr>
          <a:xfrm>
            <a:off x="5725661" y="500062"/>
            <a:ext cx="292556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rgbClr val="0000CC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AC30B38-2DC3-4C52-B909-20E1392539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74794" name="Rectangle 10"/>
          <p:cNvSpPr>
            <a:spLocks noChangeArrowheads="1"/>
          </p:cNvSpPr>
          <p:nvPr/>
        </p:nvSpPr>
        <p:spPr bwMode="auto">
          <a:xfrm>
            <a:off x="26273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  <p:sp>
        <p:nvSpPr>
          <p:cNvPr id="374795" name="Rectangle 11"/>
          <p:cNvSpPr>
            <a:spLocks noChangeArrowheads="1"/>
          </p:cNvSpPr>
          <p:nvPr userDrawn="1"/>
        </p:nvSpPr>
        <p:spPr bwMode="auto">
          <a:xfrm>
            <a:off x="26273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  <p:cxnSp>
        <p:nvCxnSpPr>
          <p:cNvPr id="2" name="直接连接符 13"/>
          <p:cNvCxnSpPr/>
          <p:nvPr userDrawn="1"/>
        </p:nvCxnSpPr>
        <p:spPr>
          <a:xfrm>
            <a:off x="6468349" y="500062"/>
            <a:ext cx="2118186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ChangeArrowheads="1"/>
          </p:cNvSpPr>
          <p:nvPr/>
        </p:nvSpPr>
        <p:spPr bwMode="auto">
          <a:xfrm>
            <a:off x="5580064" y="141685"/>
            <a:ext cx="3240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en-US" altLang="zh-CN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4-1</a:t>
            </a:r>
            <a:r>
              <a:rPr kumimoji="1" lang="zh-CN" altLang="en-US" sz="18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　刚体的定轴转动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70675" y="4830366"/>
            <a:ext cx="21336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FC19CF5-3133-413C-92DF-F5DD8E9D8A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75812" name="Rectangle 4"/>
          <p:cNvSpPr>
            <a:spLocks noChangeArrowheads="1"/>
          </p:cNvSpPr>
          <p:nvPr/>
        </p:nvSpPr>
        <p:spPr bwMode="auto">
          <a:xfrm>
            <a:off x="3132138" y="4800600"/>
            <a:ext cx="2895600" cy="20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ChangeArrowheads="1"/>
          </p:cNvSpPr>
          <p:nvPr/>
        </p:nvSpPr>
        <p:spPr bwMode="auto">
          <a:xfrm>
            <a:off x="28432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1500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sz="1500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C:\Users\qdx\Desktop\Aticles\20141011\temp_01.gif"/>
          <p:cNvPicPr>
            <a:picLocks noChangeAspect="1" noChangeArrowheads="1"/>
          </p:cNvPicPr>
          <p:nvPr/>
        </p:nvPicPr>
        <p:blipFill>
          <a:blip r:embed="rId13" cstate="print"/>
          <a:srcRect l="3641" t="17614" r="84133" b="37315"/>
          <a:stretch>
            <a:fillRect/>
          </a:stretch>
        </p:blipFill>
        <p:spPr bwMode="auto">
          <a:xfrm>
            <a:off x="72001" y="53560"/>
            <a:ext cx="750887" cy="548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0"/>
          <p:cNvSpPr txBox="1">
            <a:spLocks noChangeArrowheads="1"/>
          </p:cNvSpPr>
          <p:nvPr/>
        </p:nvSpPr>
        <p:spPr bwMode="auto">
          <a:xfrm>
            <a:off x="123825" y="155972"/>
            <a:ext cx="66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物理学</a:t>
            </a:r>
            <a:endParaRPr lang="en-US" altLang="zh-CN" sz="900" b="1" dirty="0">
              <a:solidFill>
                <a:srgbClr val="000099"/>
              </a:solidFill>
              <a:latin typeface="楷体" pitchFamily="49" charset="-122"/>
              <a:ea typeface="楷体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1" dirty="0">
                <a:solidFill>
                  <a:srgbClr val="000099"/>
                </a:solidFill>
                <a:latin typeface="楷体" pitchFamily="49" charset="-122"/>
                <a:ea typeface="楷体" pitchFamily="49" charset="-122"/>
              </a:rPr>
              <a:t>第六版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07235" y="4752000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527235" y="4750593"/>
            <a:ext cx="1080000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588125" y="478631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350" b="1">
                <a:solidFill>
                  <a:srgbClr val="0000CC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252C81-F718-4587-8612-24F5DD57509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3176" y="642938"/>
            <a:ext cx="90011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b="1"/>
          </a:p>
        </p:txBody>
      </p:sp>
      <p:sp>
        <p:nvSpPr>
          <p:cNvPr id="377864" name="Rectangle 8"/>
          <p:cNvSpPr>
            <a:spLocks noChangeArrowheads="1"/>
          </p:cNvSpPr>
          <p:nvPr/>
        </p:nvSpPr>
        <p:spPr bwMode="auto">
          <a:xfrm>
            <a:off x="2627313" y="4800600"/>
            <a:ext cx="374491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rPr>
              <a:t>四</a:t>
            </a:r>
            <a:r>
              <a:rPr lang="zh-CN" altLang="en-US" b="1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章  刚体的转动与流体运动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6468349" y="500062"/>
            <a:ext cx="2118186" cy="1191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000099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oleObject" Target="../embeddings/oleObject53.bin"/><Relationship Id="rId26" Type="http://schemas.openxmlformats.org/officeDocument/2006/relationships/oleObject" Target="../embeddings/oleObject57.bin"/><Relationship Id="rId3" Type="http://schemas.openxmlformats.org/officeDocument/2006/relationships/tags" Target="../tags/tag13.xml"/><Relationship Id="rId21" Type="http://schemas.openxmlformats.org/officeDocument/2006/relationships/image" Target="../media/image55.wmf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image" Target="../media/image53.wmf"/><Relationship Id="rId25" Type="http://schemas.openxmlformats.org/officeDocument/2006/relationships/image" Target="../media/image57.wmf"/><Relationship Id="rId2" Type="http://schemas.openxmlformats.org/officeDocument/2006/relationships/tags" Target="../tags/tag12.xml"/><Relationship Id="rId16" Type="http://schemas.openxmlformats.org/officeDocument/2006/relationships/oleObject" Target="../embeddings/oleObject52.bin"/><Relationship Id="rId20" Type="http://schemas.openxmlformats.org/officeDocument/2006/relationships/oleObject" Target="../embeddings/oleObject54.bin"/><Relationship Id="rId29" Type="http://schemas.openxmlformats.org/officeDocument/2006/relationships/image" Target="../media/image59.wmf"/><Relationship Id="rId1" Type="http://schemas.openxmlformats.org/officeDocument/2006/relationships/vmlDrawing" Target="../drawings/vmlDrawing8.v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oleObject" Target="../embeddings/oleObject56.bin"/><Relationship Id="rId32" Type="http://schemas.openxmlformats.org/officeDocument/2006/relationships/image" Target="../media/image33.tmp"/><Relationship Id="rId5" Type="http://schemas.openxmlformats.org/officeDocument/2006/relationships/tags" Target="../tags/tag15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56.wmf"/><Relationship Id="rId28" Type="http://schemas.openxmlformats.org/officeDocument/2006/relationships/oleObject" Target="../embeddings/oleObject58.bin"/><Relationship Id="rId10" Type="http://schemas.openxmlformats.org/officeDocument/2006/relationships/tags" Target="../tags/tag20.xml"/><Relationship Id="rId19" Type="http://schemas.openxmlformats.org/officeDocument/2006/relationships/image" Target="../media/image54.wmf"/><Relationship Id="rId31" Type="http://schemas.openxmlformats.org/officeDocument/2006/relationships/image" Target="../media/image60.wmf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oleObject" Target="../embeddings/oleObject55.bin"/><Relationship Id="rId27" Type="http://schemas.openxmlformats.org/officeDocument/2006/relationships/image" Target="../media/image58.wmf"/><Relationship Id="rId30" Type="http://schemas.openxmlformats.org/officeDocument/2006/relationships/oleObject" Target="../embeddings/oleObject5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68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67.bin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67.wmf"/><Relationship Id="rId20" Type="http://schemas.openxmlformats.org/officeDocument/2006/relationships/image" Target="../media/image69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64.w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61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6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76.bin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76.wmf"/><Relationship Id="rId20" Type="http://schemas.openxmlformats.org/officeDocument/2006/relationships/image" Target="../media/image78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75.wmf"/><Relationship Id="rId22" Type="http://schemas.openxmlformats.org/officeDocument/2006/relationships/image" Target="../media/image7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oleObject" Target="../embeddings/oleObject79.bin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8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85.bin"/><Relationship Id="rId3" Type="http://schemas.openxmlformats.org/officeDocument/2006/relationships/video" Target="../media/media2.mp4"/><Relationship Id="rId7" Type="http://schemas.openxmlformats.org/officeDocument/2006/relationships/oleObject" Target="../embeddings/oleObject82.bin"/><Relationship Id="rId12" Type="http://schemas.openxmlformats.org/officeDocument/2006/relationships/oleObject" Target="../embeddings/oleObject84.bin"/><Relationship Id="rId2" Type="http://schemas.microsoft.com/office/2007/relationships/media" Target="../media/media2.mp4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2.wmf"/><Relationship Id="rId11" Type="http://schemas.openxmlformats.org/officeDocument/2006/relationships/image" Target="../media/image85.png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10" Type="http://schemas.openxmlformats.org/officeDocument/2006/relationships/image" Target="../media/image83.wmf"/><Relationship Id="rId4" Type="http://schemas.openxmlformats.org/officeDocument/2006/relationships/slideLayout" Target="../slideLayouts/slideLayout119.xml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8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92.gif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8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97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98.bin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96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10" Type="http://schemas.openxmlformats.org/officeDocument/2006/relationships/image" Target="../media/image94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9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98.emf"/><Relationship Id="rId4" Type="http://schemas.openxmlformats.org/officeDocument/2006/relationships/oleObject" Target="../embeddings/oleObject9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microsoft.com/office/2007/relationships/media" Target="../media/media5.mp4"/><Relationship Id="rId7" Type="http://schemas.openxmlformats.org/officeDocument/2006/relationships/image" Target="../media/image10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21.xml"/><Relationship Id="rId5" Type="http://schemas.openxmlformats.org/officeDocument/2006/relationships/slideLayout" Target="../slideLayouts/slideLayout119.xml"/><Relationship Id="rId4" Type="http://schemas.openxmlformats.org/officeDocument/2006/relationships/video" Target="../media/media5.mp4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3.wmf"/><Relationship Id="rId11" Type="http://schemas.openxmlformats.org/officeDocument/2006/relationships/image" Target="../media/image106.png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05.e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10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image" Target="../media/image111.wmf"/><Relationship Id="rId3" Type="http://schemas.openxmlformats.org/officeDocument/2006/relationships/oleObject" Target="../embeddings/oleObject105.bin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109.bin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106.png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10.wmf"/><Relationship Id="rId5" Type="http://schemas.openxmlformats.org/officeDocument/2006/relationships/slide" Target="slide25.xml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108.bin"/><Relationship Id="rId4" Type="http://schemas.openxmlformats.org/officeDocument/2006/relationships/image" Target="../media/image107.wmf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1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116.bin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121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2.bin"/><Relationship Id="rId15" Type="http://schemas.openxmlformats.org/officeDocument/2006/relationships/oleObject" Target="../embeddings/oleObject117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12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116.bin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12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9.bin"/><Relationship Id="rId15" Type="http://schemas.openxmlformats.org/officeDocument/2006/relationships/oleObject" Target="../embeddings/oleObject117.bin"/><Relationship Id="rId10" Type="http://schemas.openxmlformats.org/officeDocument/2006/relationships/image" Target="../media/image125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121.bin"/><Relationship Id="rId14" Type="http://schemas.openxmlformats.org/officeDocument/2006/relationships/image" Target="../media/image120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1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130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13" Type="http://schemas.openxmlformats.org/officeDocument/2006/relationships/image" Target="../media/image134.emf"/><Relationship Id="rId18" Type="http://schemas.openxmlformats.org/officeDocument/2006/relationships/oleObject" Target="../embeddings/oleObject129.bin"/><Relationship Id="rId3" Type="http://schemas.openxmlformats.org/officeDocument/2006/relationships/slideLayout" Target="../slideLayouts/slideLayout130.xml"/><Relationship Id="rId21" Type="http://schemas.openxmlformats.org/officeDocument/2006/relationships/image" Target="../media/image138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26.bin"/><Relationship Id="rId17" Type="http://schemas.openxmlformats.org/officeDocument/2006/relationships/image" Target="../media/image136.wmf"/><Relationship Id="rId25" Type="http://schemas.openxmlformats.org/officeDocument/2006/relationships/image" Target="../media/image140.wmf"/><Relationship Id="rId2" Type="http://schemas.openxmlformats.org/officeDocument/2006/relationships/vmlDrawing" Target="../drawings/vmlDrawing21.vml"/><Relationship Id="rId16" Type="http://schemas.openxmlformats.org/officeDocument/2006/relationships/oleObject" Target="../embeddings/oleObject128.bin"/><Relationship Id="rId20" Type="http://schemas.openxmlformats.org/officeDocument/2006/relationships/oleObject" Target="../embeddings/oleObject130.bin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133.wmf"/><Relationship Id="rId24" Type="http://schemas.openxmlformats.org/officeDocument/2006/relationships/oleObject" Target="../embeddings/oleObject132.bin"/><Relationship Id="rId5" Type="http://schemas.openxmlformats.org/officeDocument/2006/relationships/image" Target="../media/image131.wmf"/><Relationship Id="rId15" Type="http://schemas.openxmlformats.org/officeDocument/2006/relationships/image" Target="../media/image135.wmf"/><Relationship Id="rId23" Type="http://schemas.openxmlformats.org/officeDocument/2006/relationships/image" Target="../media/image139.wmf"/><Relationship Id="rId10" Type="http://schemas.openxmlformats.org/officeDocument/2006/relationships/oleObject" Target="../embeddings/oleObject125.bin"/><Relationship Id="rId19" Type="http://schemas.openxmlformats.org/officeDocument/2006/relationships/image" Target="../media/image137.wmf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132.wmf"/><Relationship Id="rId14" Type="http://schemas.openxmlformats.org/officeDocument/2006/relationships/oleObject" Target="../embeddings/oleObject127.bin"/><Relationship Id="rId22" Type="http://schemas.openxmlformats.org/officeDocument/2006/relationships/oleObject" Target="../embeddings/oleObject13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45.wmf"/><Relationship Id="rId2" Type="http://schemas.openxmlformats.org/officeDocument/2006/relationships/slideLayout" Target="../slideLayouts/slideLayout130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0" Type="http://schemas.openxmlformats.org/officeDocument/2006/relationships/image" Target="../media/image144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4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130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4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Layout" Target="../slideLayouts/slideLayout130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2.png"/><Relationship Id="rId4" Type="http://schemas.openxmlformats.org/officeDocument/2006/relationships/image" Target="../media/image15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130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4.wmf"/><Relationship Id="rId11" Type="http://schemas.openxmlformats.org/officeDocument/2006/relationships/image" Target="../media/image157.png"/><Relationship Id="rId5" Type="http://schemas.openxmlformats.org/officeDocument/2006/relationships/oleObject" Target="../embeddings/oleObject144.bin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4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13" Type="http://schemas.openxmlformats.org/officeDocument/2006/relationships/image" Target="../media/image157.png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12" Type="http://schemas.openxmlformats.org/officeDocument/2006/relationships/image" Target="../media/image156.wmf"/><Relationship Id="rId2" Type="http://schemas.openxmlformats.org/officeDocument/2006/relationships/slideLayout" Target="../slideLayouts/slideLayout13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9.wmf"/><Relationship Id="rId11" Type="http://schemas.openxmlformats.org/officeDocument/2006/relationships/oleObject" Target="../embeddings/oleObject151.bin"/><Relationship Id="rId5" Type="http://schemas.openxmlformats.org/officeDocument/2006/relationships/oleObject" Target="../embeddings/oleObject148.bin"/><Relationship Id="rId10" Type="http://schemas.openxmlformats.org/officeDocument/2006/relationships/image" Target="../media/image161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5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130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6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13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6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13" Type="http://schemas.openxmlformats.org/officeDocument/2006/relationships/oleObject" Target="../embeddings/oleObject159.bin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167.wmf"/><Relationship Id="rId2" Type="http://schemas.openxmlformats.org/officeDocument/2006/relationships/slideLayout" Target="../slideLayouts/slideLayout1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64.wmf"/><Relationship Id="rId11" Type="http://schemas.openxmlformats.org/officeDocument/2006/relationships/oleObject" Target="../embeddings/oleObject158.bin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166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168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119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oleObject" Target="../embeddings/oleObject165.bin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164.wmf"/><Relationship Id="rId2" Type="http://schemas.openxmlformats.org/officeDocument/2006/relationships/slideLayout" Target="../slideLayouts/slideLayout130.xml"/><Relationship Id="rId16" Type="http://schemas.openxmlformats.org/officeDocument/2006/relationships/image" Target="../media/image173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5" Type="http://schemas.openxmlformats.org/officeDocument/2006/relationships/oleObject" Target="../embeddings/oleObject166.bin"/><Relationship Id="rId10" Type="http://schemas.openxmlformats.org/officeDocument/2006/relationships/image" Target="../media/image27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17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13" Type="http://schemas.openxmlformats.org/officeDocument/2006/relationships/oleObject" Target="../embeddings/oleObject172.bin"/><Relationship Id="rId18" Type="http://schemas.openxmlformats.org/officeDocument/2006/relationships/image" Target="../media/image179.wmf"/><Relationship Id="rId3" Type="http://schemas.openxmlformats.org/officeDocument/2006/relationships/oleObject" Target="../embeddings/oleObject167.bin"/><Relationship Id="rId7" Type="http://schemas.openxmlformats.org/officeDocument/2006/relationships/oleObject" Target="../embeddings/oleObject169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174.bin"/><Relationship Id="rId2" Type="http://schemas.openxmlformats.org/officeDocument/2006/relationships/slideLayout" Target="../slideLayouts/slideLayout130.xml"/><Relationship Id="rId16" Type="http://schemas.openxmlformats.org/officeDocument/2006/relationships/image" Target="../media/image166.w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71.bin"/><Relationship Id="rId5" Type="http://schemas.openxmlformats.org/officeDocument/2006/relationships/oleObject" Target="../embeddings/oleObject168.bin"/><Relationship Id="rId15" Type="http://schemas.openxmlformats.org/officeDocument/2006/relationships/oleObject" Target="../embeddings/oleObject173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170.bin"/><Relationship Id="rId14" Type="http://schemas.openxmlformats.org/officeDocument/2006/relationships/image" Target="../media/image178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12" Type="http://schemas.openxmlformats.org/officeDocument/2006/relationships/image" Target="../media/image184.wmf"/><Relationship Id="rId2" Type="http://schemas.openxmlformats.org/officeDocument/2006/relationships/slideLayout" Target="../slideLayouts/slideLayout14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81.wmf"/><Relationship Id="rId11" Type="http://schemas.openxmlformats.org/officeDocument/2006/relationships/oleObject" Target="../embeddings/oleObject179.bin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183.wmf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17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13" Type="http://schemas.openxmlformats.org/officeDocument/2006/relationships/oleObject" Target="../embeddings/oleObject178.bin"/><Relationship Id="rId18" Type="http://schemas.openxmlformats.org/officeDocument/2006/relationships/image" Target="../media/image189.wmf"/><Relationship Id="rId3" Type="http://schemas.openxmlformats.org/officeDocument/2006/relationships/oleObject" Target="../embeddings/oleObject180.bin"/><Relationship Id="rId21" Type="http://schemas.openxmlformats.org/officeDocument/2006/relationships/oleObject" Target="../embeddings/oleObject186.bin"/><Relationship Id="rId7" Type="http://schemas.openxmlformats.org/officeDocument/2006/relationships/oleObject" Target="../embeddings/oleObject182.bin"/><Relationship Id="rId12" Type="http://schemas.openxmlformats.org/officeDocument/2006/relationships/image" Target="../media/image182.wmf"/><Relationship Id="rId17" Type="http://schemas.openxmlformats.org/officeDocument/2006/relationships/oleObject" Target="../embeddings/oleObject184.bin"/><Relationship Id="rId25" Type="http://schemas.openxmlformats.org/officeDocument/2006/relationships/image" Target="../media/image192.wmf"/><Relationship Id="rId2" Type="http://schemas.openxmlformats.org/officeDocument/2006/relationships/slideLayout" Target="../slideLayouts/slideLayout141.xml"/><Relationship Id="rId16" Type="http://schemas.openxmlformats.org/officeDocument/2006/relationships/image" Target="../media/image184.wmf"/><Relationship Id="rId20" Type="http://schemas.openxmlformats.org/officeDocument/2006/relationships/image" Target="../media/image190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86.wmf"/><Relationship Id="rId11" Type="http://schemas.openxmlformats.org/officeDocument/2006/relationships/oleObject" Target="../embeddings/oleObject177.bin"/><Relationship Id="rId24" Type="http://schemas.openxmlformats.org/officeDocument/2006/relationships/oleObject" Target="../embeddings/oleObject188.bin"/><Relationship Id="rId5" Type="http://schemas.openxmlformats.org/officeDocument/2006/relationships/oleObject" Target="../embeddings/oleObject181.bin"/><Relationship Id="rId15" Type="http://schemas.openxmlformats.org/officeDocument/2006/relationships/oleObject" Target="../embeddings/oleObject179.bin"/><Relationship Id="rId23" Type="http://schemas.openxmlformats.org/officeDocument/2006/relationships/image" Target="../media/image191.wmf"/><Relationship Id="rId10" Type="http://schemas.openxmlformats.org/officeDocument/2006/relationships/image" Target="../media/image188.wmf"/><Relationship Id="rId19" Type="http://schemas.openxmlformats.org/officeDocument/2006/relationships/oleObject" Target="../embeddings/oleObject185.bin"/><Relationship Id="rId4" Type="http://schemas.openxmlformats.org/officeDocument/2006/relationships/image" Target="../media/image185.wmf"/><Relationship Id="rId9" Type="http://schemas.openxmlformats.org/officeDocument/2006/relationships/oleObject" Target="../embeddings/oleObject183.bin"/><Relationship Id="rId14" Type="http://schemas.openxmlformats.org/officeDocument/2006/relationships/image" Target="../media/image183.wmf"/><Relationship Id="rId22" Type="http://schemas.openxmlformats.org/officeDocument/2006/relationships/oleObject" Target="../embeddings/oleObject187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13" Type="http://schemas.openxmlformats.org/officeDocument/2006/relationships/oleObject" Target="../embeddings/oleObject194.bin"/><Relationship Id="rId3" Type="http://schemas.openxmlformats.org/officeDocument/2006/relationships/oleObject" Target="../embeddings/oleObject189.bin"/><Relationship Id="rId7" Type="http://schemas.openxmlformats.org/officeDocument/2006/relationships/oleObject" Target="../embeddings/oleObject191.bin"/><Relationship Id="rId12" Type="http://schemas.openxmlformats.org/officeDocument/2006/relationships/image" Target="../media/image197.wmf"/><Relationship Id="rId2" Type="http://schemas.openxmlformats.org/officeDocument/2006/relationships/slideLayout" Target="../slideLayouts/slideLayout14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94.wmf"/><Relationship Id="rId11" Type="http://schemas.openxmlformats.org/officeDocument/2006/relationships/oleObject" Target="../embeddings/oleObject193.bin"/><Relationship Id="rId5" Type="http://schemas.openxmlformats.org/officeDocument/2006/relationships/oleObject" Target="../embeddings/oleObject190.bin"/><Relationship Id="rId10" Type="http://schemas.openxmlformats.org/officeDocument/2006/relationships/image" Target="../media/image196.wmf"/><Relationship Id="rId4" Type="http://schemas.openxmlformats.org/officeDocument/2006/relationships/image" Target="../media/image193.wmf"/><Relationship Id="rId9" Type="http://schemas.openxmlformats.org/officeDocument/2006/relationships/oleObject" Target="../embeddings/oleObject192.bin"/><Relationship Id="rId14" Type="http://schemas.openxmlformats.org/officeDocument/2006/relationships/image" Target="../media/image198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203.png"/><Relationship Id="rId7" Type="http://schemas.openxmlformats.org/officeDocument/2006/relationships/oleObject" Target="../embeddings/oleObject196.bin"/><Relationship Id="rId2" Type="http://schemas.openxmlformats.org/officeDocument/2006/relationships/slideLayout" Target="../slideLayouts/slideLayout14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0.wmf"/><Relationship Id="rId5" Type="http://schemas.openxmlformats.org/officeDocument/2006/relationships/oleObject" Target="../embeddings/oleObject195.bin"/><Relationship Id="rId10" Type="http://schemas.openxmlformats.org/officeDocument/2006/relationships/image" Target="../media/image202.wmf"/><Relationship Id="rId4" Type="http://schemas.microsoft.com/office/2007/relationships/hdphoto" Target="../media/hdphoto1.wdp"/><Relationship Id="rId9" Type="http://schemas.openxmlformats.org/officeDocument/2006/relationships/oleObject" Target="../embeddings/oleObject197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13" Type="http://schemas.openxmlformats.org/officeDocument/2006/relationships/oleObject" Target="../embeddings/oleObject203.bin"/><Relationship Id="rId18" Type="http://schemas.openxmlformats.org/officeDocument/2006/relationships/image" Target="../media/image211.emf"/><Relationship Id="rId26" Type="http://schemas.openxmlformats.org/officeDocument/2006/relationships/image" Target="../media/image215.emf"/><Relationship Id="rId3" Type="http://schemas.openxmlformats.org/officeDocument/2006/relationships/oleObject" Target="../embeddings/oleObject198.bin"/><Relationship Id="rId21" Type="http://schemas.openxmlformats.org/officeDocument/2006/relationships/oleObject" Target="../embeddings/oleObject207.bin"/><Relationship Id="rId34" Type="http://schemas.microsoft.com/office/2007/relationships/hdphoto" Target="../media/hdphoto1.wdp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208.wmf"/><Relationship Id="rId17" Type="http://schemas.openxmlformats.org/officeDocument/2006/relationships/oleObject" Target="../embeddings/oleObject205.bin"/><Relationship Id="rId25" Type="http://schemas.openxmlformats.org/officeDocument/2006/relationships/oleObject" Target="../embeddings/oleObject209.bin"/><Relationship Id="rId33" Type="http://schemas.openxmlformats.org/officeDocument/2006/relationships/image" Target="../media/image203.png"/><Relationship Id="rId2" Type="http://schemas.openxmlformats.org/officeDocument/2006/relationships/slideLayout" Target="../slideLayouts/slideLayout141.xml"/><Relationship Id="rId16" Type="http://schemas.openxmlformats.org/officeDocument/2006/relationships/image" Target="../media/image210.wmf"/><Relationship Id="rId20" Type="http://schemas.openxmlformats.org/officeDocument/2006/relationships/image" Target="../media/image212.wmf"/><Relationship Id="rId29" Type="http://schemas.openxmlformats.org/officeDocument/2006/relationships/oleObject" Target="../embeddings/oleObject211.bin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05.emf"/><Relationship Id="rId11" Type="http://schemas.openxmlformats.org/officeDocument/2006/relationships/oleObject" Target="../embeddings/oleObject202.bin"/><Relationship Id="rId24" Type="http://schemas.openxmlformats.org/officeDocument/2006/relationships/image" Target="../media/image214.emf"/><Relationship Id="rId32" Type="http://schemas.openxmlformats.org/officeDocument/2006/relationships/image" Target="../media/image218.emf"/><Relationship Id="rId5" Type="http://schemas.openxmlformats.org/officeDocument/2006/relationships/oleObject" Target="../embeddings/oleObject199.bin"/><Relationship Id="rId15" Type="http://schemas.openxmlformats.org/officeDocument/2006/relationships/oleObject" Target="../embeddings/oleObject204.bin"/><Relationship Id="rId23" Type="http://schemas.openxmlformats.org/officeDocument/2006/relationships/oleObject" Target="../embeddings/oleObject208.bin"/><Relationship Id="rId28" Type="http://schemas.openxmlformats.org/officeDocument/2006/relationships/image" Target="../media/image216.wmf"/><Relationship Id="rId10" Type="http://schemas.openxmlformats.org/officeDocument/2006/relationships/image" Target="../media/image207.wmf"/><Relationship Id="rId19" Type="http://schemas.openxmlformats.org/officeDocument/2006/relationships/oleObject" Target="../embeddings/oleObject206.bin"/><Relationship Id="rId31" Type="http://schemas.openxmlformats.org/officeDocument/2006/relationships/oleObject" Target="../embeddings/oleObject212.bin"/><Relationship Id="rId4" Type="http://schemas.openxmlformats.org/officeDocument/2006/relationships/image" Target="../media/image204.wmf"/><Relationship Id="rId9" Type="http://schemas.openxmlformats.org/officeDocument/2006/relationships/oleObject" Target="../embeddings/oleObject201.bin"/><Relationship Id="rId14" Type="http://schemas.openxmlformats.org/officeDocument/2006/relationships/image" Target="../media/image209.wmf"/><Relationship Id="rId22" Type="http://schemas.openxmlformats.org/officeDocument/2006/relationships/image" Target="../media/image213.wmf"/><Relationship Id="rId27" Type="http://schemas.openxmlformats.org/officeDocument/2006/relationships/oleObject" Target="../embeddings/oleObject210.bin"/><Relationship Id="rId30" Type="http://schemas.openxmlformats.org/officeDocument/2006/relationships/image" Target="../media/image21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13" Type="http://schemas.openxmlformats.org/officeDocument/2006/relationships/oleObject" Target="../embeddings/oleObject218.bin"/><Relationship Id="rId18" Type="http://schemas.openxmlformats.org/officeDocument/2006/relationships/image" Target="../media/image226.w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223.wmf"/><Relationship Id="rId17" Type="http://schemas.openxmlformats.org/officeDocument/2006/relationships/oleObject" Target="../embeddings/oleObject220.bin"/><Relationship Id="rId2" Type="http://schemas.openxmlformats.org/officeDocument/2006/relationships/slideLayout" Target="../slideLayouts/slideLayout141.xml"/><Relationship Id="rId16" Type="http://schemas.openxmlformats.org/officeDocument/2006/relationships/image" Target="../media/image225.wmf"/><Relationship Id="rId20" Type="http://schemas.openxmlformats.org/officeDocument/2006/relationships/image" Target="../media/image227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20.wmf"/><Relationship Id="rId11" Type="http://schemas.openxmlformats.org/officeDocument/2006/relationships/oleObject" Target="../embeddings/oleObject217.bin"/><Relationship Id="rId5" Type="http://schemas.openxmlformats.org/officeDocument/2006/relationships/oleObject" Target="../embeddings/oleObject214.bin"/><Relationship Id="rId15" Type="http://schemas.openxmlformats.org/officeDocument/2006/relationships/oleObject" Target="../embeddings/oleObject219.bin"/><Relationship Id="rId10" Type="http://schemas.openxmlformats.org/officeDocument/2006/relationships/image" Target="../media/image222.wmf"/><Relationship Id="rId19" Type="http://schemas.openxmlformats.org/officeDocument/2006/relationships/oleObject" Target="../embeddings/oleObject221.bin"/><Relationship Id="rId4" Type="http://schemas.openxmlformats.org/officeDocument/2006/relationships/image" Target="../media/image219.wmf"/><Relationship Id="rId9" Type="http://schemas.openxmlformats.org/officeDocument/2006/relationships/oleObject" Target="../embeddings/oleObject216.bin"/><Relationship Id="rId14" Type="http://schemas.openxmlformats.org/officeDocument/2006/relationships/image" Target="../media/image224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3" Type="http://schemas.openxmlformats.org/officeDocument/2006/relationships/oleObject" Target="../embeddings/oleObject222.bin"/><Relationship Id="rId7" Type="http://schemas.openxmlformats.org/officeDocument/2006/relationships/oleObject" Target="../embeddings/oleObject224.bin"/><Relationship Id="rId2" Type="http://schemas.openxmlformats.org/officeDocument/2006/relationships/slideLayout" Target="../slideLayouts/slideLayout141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223.bin"/><Relationship Id="rId10" Type="http://schemas.openxmlformats.org/officeDocument/2006/relationships/image" Target="../media/image231.wmf"/><Relationship Id="rId4" Type="http://schemas.openxmlformats.org/officeDocument/2006/relationships/image" Target="../media/image228.wmf"/><Relationship Id="rId9" Type="http://schemas.openxmlformats.org/officeDocument/2006/relationships/oleObject" Target="../embeddings/oleObject22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20.wmf"/><Relationship Id="rId26" Type="http://schemas.openxmlformats.org/officeDocument/2006/relationships/image" Target="../media/image24.wmf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17.bin"/><Relationship Id="rId34" Type="http://schemas.openxmlformats.org/officeDocument/2006/relationships/image" Target="../media/image27.wmf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19.bin"/><Relationship Id="rId33" Type="http://schemas.openxmlformats.org/officeDocument/2006/relationships/oleObject" Target="../embeddings/oleObject24.bin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29" Type="http://schemas.openxmlformats.org/officeDocument/2006/relationships/oleObject" Target="../embeddings/oleObject22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23.wmf"/><Relationship Id="rId32" Type="http://schemas.openxmlformats.org/officeDocument/2006/relationships/image" Target="../media/image26.w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18.bin"/><Relationship Id="rId28" Type="http://schemas.openxmlformats.org/officeDocument/2006/relationships/oleObject" Target="../embeddings/oleObject21.bin"/><Relationship Id="rId36" Type="http://schemas.openxmlformats.org/officeDocument/2006/relationships/image" Target="../media/image28.wmf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16.bin"/><Relationship Id="rId31" Type="http://schemas.openxmlformats.org/officeDocument/2006/relationships/oleObject" Target="../embeddings/oleObject23.bin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8.wmf"/><Relationship Id="rId22" Type="http://schemas.openxmlformats.org/officeDocument/2006/relationships/image" Target="../media/image22.wmf"/><Relationship Id="rId27" Type="http://schemas.openxmlformats.org/officeDocument/2006/relationships/oleObject" Target="../embeddings/oleObject20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25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8.bin"/><Relationship Id="rId13" Type="http://schemas.openxmlformats.org/officeDocument/2006/relationships/image" Target="../media/image236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3.wmf"/><Relationship Id="rId12" Type="http://schemas.openxmlformats.org/officeDocument/2006/relationships/oleObject" Target="../embeddings/oleObject230.bin"/><Relationship Id="rId2" Type="http://schemas.openxmlformats.org/officeDocument/2006/relationships/slideLayout" Target="../slideLayouts/slideLayout13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227.bin"/><Relationship Id="rId11" Type="http://schemas.openxmlformats.org/officeDocument/2006/relationships/image" Target="../media/image235.wmf"/><Relationship Id="rId5" Type="http://schemas.openxmlformats.org/officeDocument/2006/relationships/image" Target="../media/image232.wmf"/><Relationship Id="rId15" Type="http://schemas.openxmlformats.org/officeDocument/2006/relationships/image" Target="../media/image237.wmf"/><Relationship Id="rId10" Type="http://schemas.openxmlformats.org/officeDocument/2006/relationships/oleObject" Target="../embeddings/oleObject229.bin"/><Relationship Id="rId4" Type="http://schemas.openxmlformats.org/officeDocument/2006/relationships/oleObject" Target="../embeddings/oleObject226.bin"/><Relationship Id="rId9" Type="http://schemas.openxmlformats.org/officeDocument/2006/relationships/image" Target="../media/image234.wmf"/><Relationship Id="rId14" Type="http://schemas.openxmlformats.org/officeDocument/2006/relationships/oleObject" Target="../embeddings/oleObject23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slideLayout" Target="../slideLayouts/slideLayout119.xml"/><Relationship Id="rId18" Type="http://schemas.openxmlformats.org/officeDocument/2006/relationships/image" Target="../media/image30.wmf"/><Relationship Id="rId3" Type="http://schemas.openxmlformats.org/officeDocument/2006/relationships/tags" Target="../tags/tag2.xml"/><Relationship Id="rId21" Type="http://schemas.openxmlformats.org/officeDocument/2006/relationships/image" Target="../media/image33.tmp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oleObject" Target="../embeddings/oleObject27.bin"/><Relationship Id="rId2" Type="http://schemas.openxmlformats.org/officeDocument/2006/relationships/tags" Target="../tags/tag1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3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oleObject" Target="../embeddings/oleObject26.bin"/><Relationship Id="rId10" Type="http://schemas.openxmlformats.org/officeDocument/2006/relationships/tags" Target="../tags/tag9.xml"/><Relationship Id="rId19" Type="http://schemas.openxmlformats.org/officeDocument/2006/relationships/oleObject" Target="../embeddings/oleObject28.bin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4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2.wmf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40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41.wmf"/><Relationship Id="rId20" Type="http://schemas.openxmlformats.org/officeDocument/2006/relationships/image" Target="../media/image4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35.bin"/><Relationship Id="rId24" Type="http://schemas.openxmlformats.org/officeDocument/2006/relationships/image" Target="../media/image45.wmf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oleObject" Target="../embeddings/oleObject41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0.wmf"/><Relationship Id="rId22" Type="http://schemas.openxmlformats.org/officeDocument/2006/relationships/image" Target="../media/image4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50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49.bin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49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42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4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oup 2"/>
          <p:cNvGrpSpPr>
            <a:grpSpLocks/>
          </p:cNvGrpSpPr>
          <p:nvPr/>
        </p:nvGrpSpPr>
        <p:grpSpPr bwMode="auto">
          <a:xfrm>
            <a:off x="2150269" y="1089423"/>
            <a:ext cx="5585222" cy="3583781"/>
            <a:chOff x="797" y="589"/>
            <a:chExt cx="4691" cy="3010"/>
          </a:xfrm>
        </p:grpSpPr>
        <p:sp>
          <p:nvSpPr>
            <p:cNvPr id="90116" name="Text Box 3"/>
            <p:cNvSpPr txBox="1">
              <a:spLocks noChangeArrowheads="1"/>
            </p:cNvSpPr>
            <p:nvPr/>
          </p:nvSpPr>
          <p:spPr bwMode="auto">
            <a:xfrm>
              <a:off x="797" y="2185"/>
              <a:ext cx="360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/>
                  <a:cs typeface="Times New Roman" pitchFamily="18" charset="0"/>
                </a:rPr>
                <a:t>§4-4  </a:t>
              </a: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/>
                  <a:cs typeface="Times New Roman" pitchFamily="18" charset="0"/>
                </a:rPr>
                <a:t>力矩的功、转动动能</a:t>
              </a:r>
            </a:p>
          </p:txBody>
        </p:sp>
        <p:sp>
          <p:nvSpPr>
            <p:cNvPr id="90117" name="Text Box 4"/>
            <p:cNvSpPr txBox="1">
              <a:spLocks noChangeArrowheads="1"/>
            </p:cNvSpPr>
            <p:nvPr/>
          </p:nvSpPr>
          <p:spPr bwMode="auto">
            <a:xfrm>
              <a:off x="797" y="589"/>
              <a:ext cx="432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kumimoji="1" lang="en-US" altLang="zh-CN" sz="2100" b="1">
                  <a:solidFill>
                    <a:srgbClr val="000000"/>
                  </a:solidFill>
                  <a:latin typeface="Times New Roman" pitchFamily="18" charset="0"/>
                  <a:ea typeface="宋体"/>
                  <a:cs typeface="Times New Roman" pitchFamily="18" charset="0"/>
                </a:rPr>
                <a:t>§4-3  </a:t>
              </a:r>
              <a:r>
                <a:rPr kumimoji="1" lang="zh-CN" altLang="en-US" sz="2100" b="1" dirty="0">
                  <a:solidFill>
                    <a:srgbClr val="000000"/>
                  </a:solidFill>
                  <a:latin typeface="Times New Roman" pitchFamily="18" charset="0"/>
                  <a:ea typeface="宋体"/>
                  <a:cs typeface="Times New Roman" pitchFamily="18" charset="0"/>
                </a:rPr>
                <a:t>角动量、角动量守恒定律</a:t>
              </a:r>
            </a:p>
          </p:txBody>
        </p:sp>
        <p:sp>
          <p:nvSpPr>
            <p:cNvPr id="90118" name="Text Box 5"/>
            <p:cNvSpPr txBox="1">
              <a:spLocks noChangeArrowheads="1"/>
            </p:cNvSpPr>
            <p:nvPr/>
          </p:nvSpPr>
          <p:spPr bwMode="auto">
            <a:xfrm>
              <a:off x="1120" y="1121"/>
              <a:ext cx="408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buFont typeface="Wingdings" pitchFamily="2" charset="2"/>
                <a:buChar char="l"/>
                <a:defRPr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/>
                  <a:cs typeface="Times New Roman" pitchFamily="18" charset="0"/>
                </a:rPr>
                <a:t>  质点的角动量定理和角动量守恒定律</a:t>
              </a:r>
            </a:p>
          </p:txBody>
        </p:sp>
        <p:sp>
          <p:nvSpPr>
            <p:cNvPr id="90119" name="Text Box 6"/>
            <p:cNvSpPr txBox="1">
              <a:spLocks noChangeArrowheads="1"/>
            </p:cNvSpPr>
            <p:nvPr/>
          </p:nvSpPr>
          <p:spPr bwMode="auto">
            <a:xfrm>
              <a:off x="1120" y="1653"/>
              <a:ext cx="4368" cy="3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buFont typeface="Wingdings" pitchFamily="2" charset="2"/>
                <a:buChar char="l"/>
                <a:defRPr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/>
                  <a:cs typeface="Times New Roman" pitchFamily="18" charset="0"/>
                </a:rPr>
                <a:t>  刚体的角动量定理和角动量守恒定律</a:t>
              </a:r>
            </a:p>
          </p:txBody>
        </p:sp>
        <p:sp>
          <p:nvSpPr>
            <p:cNvPr id="90120" name="Text Box 7"/>
            <p:cNvSpPr txBox="1">
              <a:spLocks noChangeArrowheads="1"/>
            </p:cNvSpPr>
            <p:nvPr/>
          </p:nvSpPr>
          <p:spPr bwMode="auto">
            <a:xfrm>
              <a:off x="1120" y="2717"/>
              <a:ext cx="2208" cy="3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buFont typeface="Wingdings" pitchFamily="2" charset="2"/>
                <a:buChar char="l"/>
                <a:defRPr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/>
                  <a:cs typeface="Times New Roman" pitchFamily="18" charset="0"/>
                </a:rPr>
                <a:t>  力矩的功和功率</a:t>
              </a:r>
            </a:p>
          </p:txBody>
        </p:sp>
        <p:sp>
          <p:nvSpPr>
            <p:cNvPr id="90121" name="Text Box 8"/>
            <p:cNvSpPr txBox="1">
              <a:spLocks noChangeArrowheads="1"/>
            </p:cNvSpPr>
            <p:nvPr/>
          </p:nvSpPr>
          <p:spPr bwMode="auto">
            <a:xfrm>
              <a:off x="1120" y="3250"/>
              <a:ext cx="2688" cy="3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buFont typeface="Wingdings" pitchFamily="2" charset="2"/>
                <a:buChar char="l"/>
                <a:defRPr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/>
                  <a:cs typeface="Times New Roman" pitchFamily="18" charset="0"/>
                </a:rPr>
                <a:t>  转动动能和动能定理</a:t>
              </a:r>
            </a:p>
          </p:txBody>
        </p:sp>
      </p:grpSp>
      <p:sp>
        <p:nvSpPr>
          <p:cNvPr id="90115" name="Rectangle 9"/>
          <p:cNvSpPr>
            <a:spLocks noChangeArrowheads="1"/>
          </p:cNvSpPr>
          <p:nvPr/>
        </p:nvSpPr>
        <p:spPr bwMode="auto">
          <a:xfrm>
            <a:off x="2406254" y="410766"/>
            <a:ext cx="425410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00"/>
                </a:solidFill>
              </a:rPr>
              <a:t>第四章   刚体的转动</a:t>
            </a:r>
          </a:p>
        </p:txBody>
      </p:sp>
    </p:spTree>
    <p:extLst>
      <p:ext uri="{BB962C8B-B14F-4D97-AF65-F5344CB8AC3E}">
        <p14:creationId xmlns:p14="http://schemas.microsoft.com/office/powerpoint/2010/main" val="227542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defRPr/>
            </a:pPr>
            <a:fld id="{EBB4AC2A-5F1B-412E-82FD-ECA80048A01B}" type="slidenum">
              <a:rPr lang="zh-CN" altLang="en-US" sz="1350">
                <a:solidFill>
                  <a:srgbClr val="0000CC"/>
                </a:solidFill>
                <a:latin typeface="Calibri" panose="020F0502020204030204" pitchFamily="34" charset="0"/>
              </a:rPr>
              <a:pPr defTabSz="685800" eaLnBrk="1" hangingPunct="1">
                <a:defRPr/>
              </a:pPr>
              <a:t>10</a:t>
            </a:fld>
            <a:endParaRPr lang="en-US" altLang="zh-CN" sz="1350">
              <a:solidFill>
                <a:srgbClr val="0000CC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30401" y="1138974"/>
            <a:ext cx="2792583" cy="421058"/>
            <a:chOff x="1099" y="2771"/>
            <a:chExt cx="2457" cy="397"/>
          </a:xfrm>
        </p:grpSpPr>
        <p:graphicFrame>
          <p:nvGraphicFramePr>
            <p:cNvPr id="6147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1099" y="2771"/>
            <a:ext cx="1461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34" name="公式" r:id="rId3" imgW="787320" imgH="215640" progId="Equation.3">
                    <p:embed/>
                  </p:oleObj>
                </mc:Choice>
                <mc:Fallback>
                  <p:oleObj name="公式" r:id="rId3" imgW="787320" imgH="215640" progId="Equation.3">
                    <p:embed/>
                    <p:pic>
                      <p:nvPicPr>
                        <p:cNvPr id="614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9" y="2771"/>
                          <a:ext cx="1461" cy="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4" name="Rectangle 6"/>
            <p:cNvSpPr>
              <a:spLocks noChangeArrowheads="1"/>
            </p:cNvSpPr>
            <p:nvPr/>
          </p:nvSpPr>
          <p:spPr bwMode="auto">
            <a:xfrm>
              <a:off x="2560" y="2771"/>
              <a:ext cx="996" cy="392"/>
            </a:xfrm>
            <a:prstGeom prst="rect">
              <a:avLst/>
            </a:prstGeom>
            <a:gradFill rotWithShape="1">
              <a:gsLst>
                <a:gs pos="0">
                  <a:srgbClr val="E1F4FB"/>
                </a:gs>
                <a:gs pos="50000">
                  <a:srgbClr val="FFFFFF"/>
                </a:gs>
                <a:gs pos="100000">
                  <a:srgbClr val="E1F4FB"/>
                </a:gs>
              </a:gsLst>
              <a:lin ang="5400000" scaled="1"/>
            </a:gra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kumimoji="1" lang="en-US" altLang="zh-CN" sz="21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1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恒矢量 </a:t>
              </a:r>
            </a:p>
          </p:txBody>
        </p:sp>
      </p:grp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1520428" y="333375"/>
            <a:ext cx="40052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kumimoji="1" lang="en-US" altLang="zh-CN" sz="2100" b="1">
                <a:solidFill>
                  <a:srgbClr val="CC0000"/>
                </a:solidFill>
                <a:latin typeface="Times New Roman" panose="02020603050405020304" pitchFamily="18" charset="0"/>
              </a:rPr>
              <a:t>3.</a:t>
            </a:r>
            <a:r>
              <a:rPr kumimoji="1"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质点的</a:t>
            </a:r>
            <a:r>
              <a:rPr kumimoji="1" lang="zh-CN" altLang="en-US" sz="2100" b="1">
                <a:solidFill>
                  <a:srgbClr val="C00000"/>
                </a:solidFill>
                <a:latin typeface="Times New Roman" panose="02020603050405020304" pitchFamily="18" charset="0"/>
              </a:rPr>
              <a:t>角动量守恒定律</a:t>
            </a:r>
          </a:p>
        </p:txBody>
      </p:sp>
      <p:sp>
        <p:nvSpPr>
          <p:cNvPr id="352264" name="Rectangle 8"/>
          <p:cNvSpPr>
            <a:spLocks noChangeArrowheads="1"/>
          </p:cNvSpPr>
          <p:nvPr/>
        </p:nvSpPr>
        <p:spPr bwMode="auto">
          <a:xfrm>
            <a:off x="1434704" y="2111701"/>
            <a:ext cx="6212681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20000"/>
              </a:lnSpc>
              <a:defRPr/>
            </a:pPr>
            <a:r>
              <a:rPr kumimoji="1"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       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当质点所受对参考点</a:t>
            </a:r>
            <a:r>
              <a:rPr kumimoji="1" lang="zh-CN" altLang="en-US" sz="2100" b="1" i="1">
                <a:solidFill>
                  <a:srgbClr val="000000"/>
                </a:solidFill>
                <a:latin typeface="Times New Roman" panose="02020603050405020304" pitchFamily="18" charset="0"/>
              </a:rPr>
              <a:t>Ｏ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的合力矩为零时，质点对该参考点</a:t>
            </a:r>
            <a:r>
              <a:rPr kumimoji="1" lang="zh-CN" altLang="en-US" sz="2100" b="1" i="1">
                <a:solidFill>
                  <a:srgbClr val="000000"/>
                </a:solidFill>
                <a:latin typeface="Times New Roman" panose="02020603050405020304" pitchFamily="18" charset="0"/>
              </a:rPr>
              <a:t>Ｏ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的角动量为一常矢量</a:t>
            </a:r>
            <a:r>
              <a:rPr kumimoji="1"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algn="r" defTabSz="685800">
              <a:lnSpc>
                <a:spcPct val="120000"/>
              </a:lnSpc>
              <a:defRPr/>
            </a:pPr>
            <a:r>
              <a:rPr kumimoji="1" lang="en-US" altLang="zh-CN" sz="2100" b="1">
                <a:solidFill>
                  <a:srgbClr val="CC00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anose="02020603050405020304" pitchFamily="18" charset="0"/>
              </a:rPr>
              <a:t>质点的角动量守恒定律</a:t>
            </a:r>
            <a:endParaRPr kumimoji="1" lang="en-US" altLang="zh-CN" sz="2100" b="1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146" name="Object 9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1962465" y="1015774"/>
          <a:ext cx="871583" cy="66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35" name="Equation" r:id="rId5" imgW="545760" imgH="419040" progId="Equation.3">
                  <p:embed/>
                </p:oleObj>
              </mc:Choice>
              <mc:Fallback>
                <p:oleObj name="Equation" r:id="rId5" imgW="545760" imgH="419040" progId="Equation.3">
                  <p:embed/>
                  <p:pic>
                    <p:nvPicPr>
                      <p:cNvPr id="6146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465" y="1015774"/>
                        <a:ext cx="871583" cy="66746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C00000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7" name="Text Box 11"/>
          <p:cNvSpPr txBox="1">
            <a:spLocks noChangeArrowheads="1"/>
          </p:cNvSpPr>
          <p:nvPr/>
        </p:nvSpPr>
        <p:spPr bwMode="auto">
          <a:xfrm>
            <a:off x="3396854" y="1167547"/>
            <a:ext cx="7512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spcBef>
                <a:spcPct val="50000"/>
              </a:spcBef>
              <a:defRPr/>
            </a:pPr>
            <a:r>
              <a:rPr lang="zh-CN" altLang="en-US" sz="2100" b="1">
                <a:solidFill>
                  <a:srgbClr val="000000"/>
                </a:solidFill>
              </a:rPr>
              <a:t>当</a:t>
            </a:r>
          </a:p>
        </p:txBody>
      </p:sp>
      <p:sp>
        <p:nvSpPr>
          <p:cNvPr id="5129" name="Text Box 21"/>
          <p:cNvSpPr txBox="1">
            <a:spLocks noChangeArrowheads="1"/>
          </p:cNvSpPr>
          <p:nvPr/>
        </p:nvSpPr>
        <p:spPr bwMode="auto">
          <a:xfrm>
            <a:off x="1520429" y="3605793"/>
            <a:ext cx="62865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ct val="150000"/>
              </a:lnSpc>
              <a:defRPr/>
            </a:pPr>
            <a:r>
              <a:rPr lang="zh-CN" altLang="en-US" sz="2100" b="1">
                <a:solidFill>
                  <a:srgbClr val="800000"/>
                </a:solidFill>
                <a:latin typeface="Times New Roman" panose="02020603050405020304" pitchFamily="18" charset="0"/>
              </a:rPr>
              <a:t>注意：</a:t>
            </a:r>
            <a:r>
              <a:rPr lang="en-US" altLang="zh-CN" sz="2100" b="1" i="1">
                <a:solidFill>
                  <a:srgbClr val="000000"/>
                </a:solidFill>
                <a:latin typeface="Times New Roman" panose="02020603050405020304" pitchFamily="18" charset="0"/>
              </a:rPr>
              <a:t>M=rF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sin</a:t>
            </a:r>
            <a:r>
              <a:rPr lang="en-US" altLang="zh-CN" sz="2100" b="1" i="1">
                <a:solidFill>
                  <a:srgbClr val="000000"/>
                </a:solidFill>
                <a:latin typeface="Times New Roman" panose="02020603050405020304" pitchFamily="18" charset="0"/>
              </a:rPr>
              <a:t>θ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＝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100" b="1">
                <a:solidFill>
                  <a:srgbClr val="C00000"/>
                </a:solidFill>
                <a:latin typeface="Times New Roman" panose="02020603050405020304" pitchFamily="18" charset="0"/>
              </a:rPr>
              <a:t>可以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2100" b="1" i="1">
                <a:solidFill>
                  <a:srgbClr val="000000"/>
                </a:solidFill>
                <a:latin typeface="Times New Roman" panose="02020603050405020304" pitchFamily="18" charset="0"/>
              </a:rPr>
              <a:t>r = 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0 , 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也</a:t>
            </a:r>
            <a:r>
              <a:rPr lang="zh-CN" altLang="en-US" sz="2100" b="1">
                <a:solidFill>
                  <a:srgbClr val="C00000"/>
                </a:solidFill>
                <a:latin typeface="Times New Roman" panose="02020603050405020304" pitchFamily="18" charset="0"/>
              </a:rPr>
              <a:t>可以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2100" b="1" i="1">
                <a:solidFill>
                  <a:srgbClr val="000000"/>
                </a:solidFill>
                <a:latin typeface="Times New Roman" panose="02020603050405020304" pitchFamily="18" charset="0"/>
              </a:rPr>
              <a:t>F 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= 0, 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还</a:t>
            </a:r>
            <a:r>
              <a:rPr lang="zh-CN" altLang="en-US" sz="2100" b="1">
                <a:solidFill>
                  <a:srgbClr val="C00000"/>
                </a:solidFill>
                <a:latin typeface="Times New Roman" panose="02020603050405020304" pitchFamily="18" charset="0"/>
              </a:rPr>
              <a:t>可能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是 </a:t>
            </a:r>
            <a:r>
              <a:rPr lang="en-US" altLang="zh-CN" sz="2100" b="1" i="1">
                <a:solidFill>
                  <a:srgbClr val="000000"/>
                </a:solidFill>
                <a:latin typeface="Times New Roman" panose="02020603050405020304" pitchFamily="18" charset="0"/>
              </a:rPr>
              <a:t>r  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100" b="1" i="1">
                <a:solidFill>
                  <a:srgbClr val="000000"/>
                </a:solidFill>
                <a:latin typeface="Times New Roman" panose="02020603050405020304" pitchFamily="18" charset="0"/>
              </a:rPr>
              <a:t>F 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同向或反向，</a:t>
            </a:r>
            <a:r>
              <a:rPr lang="zh-CN" altLang="en-US" sz="2100" b="1">
                <a:solidFill>
                  <a:srgbClr val="C00000"/>
                </a:solidFill>
                <a:latin typeface="Times New Roman" panose="02020603050405020304" pitchFamily="18" charset="0"/>
              </a:rPr>
              <a:t>例如有心力情况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6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4" grpId="0" autoUpdateAnimBg="0"/>
      <p:bldP spid="352267" grpId="0"/>
      <p:bldP spid="51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FA105675-6BB1-4696-BB11-204C63C9B07B}" type="slidenum">
              <a:rPr lang="zh-CN" altLang="en-US" sz="1350">
                <a:latin typeface="Calibri"/>
              </a:rPr>
              <a:pPr defTabSz="685800">
                <a:defRPr/>
              </a:pPr>
              <a:t>11</a:t>
            </a:fld>
            <a:endParaRPr lang="en-US" altLang="zh-CN" sz="1350">
              <a:latin typeface="Calibr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978819" y="1580554"/>
            <a:ext cx="385763" cy="38576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txBody>
          <a:bodyPr rot="0" spcFirstLastPara="0" vertOverflow="overflow" horzOverflow="overflow" vert="horz" wrap="non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78819" y="2409229"/>
            <a:ext cx="385763" cy="38576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txBody>
          <a:bodyPr rot="0" spcFirstLastPara="0" vertOverflow="overflow" horzOverflow="overflow" vert="horz" wrap="non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978819" y="3237904"/>
            <a:ext cx="385763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txBody>
          <a:bodyPr rot="0" spcFirstLastPara="0" vertOverflow="overflow" horzOverflow="overflow" vert="horz" wrap="non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978819" y="4066579"/>
            <a:ext cx="385763" cy="385763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txBody>
          <a:bodyPr rot="0" spcFirstLastPara="0" vertOverflow="overflow" horzOverflow="overflow" vert="horz" wrap="non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57721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txBody>
          <a:bodyPr rot="0" spcFirstLastPara="0" vertOverflow="overflow" horzOverflow="overflow" vert="horz" wrap="non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zh-CN" altLang="en-US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4507706" y="2312176"/>
            <a:ext cx="2956320" cy="1857383"/>
            <a:chOff x="4486275" y="3082911"/>
            <a:chExt cx="3941760" cy="2476514"/>
          </a:xfrm>
        </p:grpSpPr>
        <p:sp>
          <p:nvSpPr>
            <p:cNvPr id="20" name="椭圆 19"/>
            <p:cNvSpPr/>
            <p:nvPr/>
          </p:nvSpPr>
          <p:spPr>
            <a:xfrm>
              <a:off x="4572000" y="3331622"/>
              <a:ext cx="3324225" cy="1392002"/>
            </a:xfrm>
            <a:prstGeom prst="ellipse">
              <a:avLst/>
            </a:prstGeom>
            <a:ln>
              <a:solidFill>
                <a:schemeClr val="tx2"/>
              </a:solidFill>
              <a:prstDash val="dash"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  <p:cxnSp>
          <p:nvCxnSpPr>
            <p:cNvPr id="22" name="直接箭头连接符 21"/>
            <p:cNvCxnSpPr>
              <a:stCxn id="26" idx="6"/>
              <a:endCxn id="20" idx="6"/>
            </p:cNvCxnSpPr>
            <p:nvPr/>
          </p:nvCxnSpPr>
          <p:spPr>
            <a:xfrm flipV="1">
              <a:off x="6115800" y="4027623"/>
              <a:ext cx="1780425" cy="9243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>
              <a:off x="4572001" y="4036059"/>
              <a:ext cx="148589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6019800" y="3988866"/>
              <a:ext cx="96000" cy="96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  <p:cxnSp>
          <p:nvCxnSpPr>
            <p:cNvPr id="28" name="直接箭头连接符 27"/>
            <p:cNvCxnSpPr>
              <a:stCxn id="20" idx="6"/>
            </p:cNvCxnSpPr>
            <p:nvPr/>
          </p:nvCxnSpPr>
          <p:spPr>
            <a:xfrm flipV="1">
              <a:off x="7896226" y="3082911"/>
              <a:ext cx="0" cy="94471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4572000" y="4012246"/>
              <a:ext cx="0" cy="88598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6798468" y="3484403"/>
            <a:ext cx="357187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438" name="Equation" r:id="rId16" imgW="126720" imgH="228600" progId="Equation.DSMT4">
                    <p:embed/>
                  </p:oleObj>
                </mc:Choice>
                <mc:Fallback>
                  <p:oleObj name="Equation" r:id="rId16" imgW="126720" imgH="228600" progId="Equation.DSMT4">
                    <p:embed/>
                    <p:pic>
                      <p:nvPicPr>
                        <p:cNvPr id="3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8468" y="3484403"/>
                          <a:ext cx="357187" cy="593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5153025" y="3484563"/>
            <a:ext cx="392113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439" name="Equation" r:id="rId18" imgW="139680" imgH="228600" progId="Equation.DSMT4">
                    <p:embed/>
                  </p:oleObj>
                </mc:Choice>
                <mc:Fallback>
                  <p:oleObj name="Equation" r:id="rId18" imgW="139680" imgH="228600" progId="Equation.DSMT4">
                    <p:embed/>
                    <p:pic>
                      <p:nvPicPr>
                        <p:cNvPr id="3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3025" y="3484563"/>
                          <a:ext cx="392113" cy="593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7999410" y="3193653"/>
            <a:ext cx="428625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440" name="Equation" r:id="rId20" imgW="152280" imgH="228600" progId="Equation.DSMT4">
                    <p:embed/>
                  </p:oleObj>
                </mc:Choice>
                <mc:Fallback>
                  <p:oleObj name="Equation" r:id="rId20" imgW="152280" imgH="228600" progId="Equation.DSMT4">
                    <p:embed/>
                    <p:pic>
                      <p:nvPicPr>
                        <p:cNvPr id="3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99410" y="3193653"/>
                          <a:ext cx="428625" cy="593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4486275" y="5099050"/>
            <a:ext cx="3222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441" name="Equation" r:id="rId22" imgW="114120" imgH="177480" progId="Equation.DSMT4">
                    <p:embed/>
                  </p:oleObj>
                </mc:Choice>
                <mc:Fallback>
                  <p:oleObj name="Equation" r:id="rId22" imgW="114120" imgH="177480" progId="Equation.DSMT4">
                    <p:embed/>
                    <p:pic>
                      <p:nvPicPr>
                        <p:cNvPr id="3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6275" y="5099050"/>
                          <a:ext cx="322263" cy="460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椭圆 34"/>
            <p:cNvSpPr/>
            <p:nvPr/>
          </p:nvSpPr>
          <p:spPr>
            <a:xfrm>
              <a:off x="7860506" y="3992050"/>
              <a:ext cx="96000" cy="96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4533899" y="3985694"/>
              <a:ext cx="96000" cy="96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8" name="Object 4"/>
          <p:cNvGraphicFramePr>
            <a:graphicFrameLocks noChangeAspect="1"/>
          </p:cNvGraphicFramePr>
          <p:nvPr>
            <p:extLst/>
          </p:nvPr>
        </p:nvGraphicFramePr>
        <p:xfrm>
          <a:off x="2553128" y="3136445"/>
          <a:ext cx="452111" cy="641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442" name="Equation" r:id="rId24" imgW="279360" imgH="431640" progId="Equation.DSMT4">
                  <p:embed/>
                </p:oleObj>
              </mc:Choice>
              <mc:Fallback>
                <p:oleObj name="Equation" r:id="rId24" imgW="279360" imgH="431640" progId="Equation.DSMT4">
                  <p:embed/>
                  <p:pic>
                    <p:nvPicPr>
                      <p:cNvPr id="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128" y="3136445"/>
                        <a:ext cx="452111" cy="641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4"/>
          <p:cNvGraphicFramePr>
            <a:graphicFrameLocks noChangeAspect="1"/>
          </p:cNvGraphicFramePr>
          <p:nvPr>
            <p:extLst/>
          </p:nvPr>
        </p:nvGraphicFramePr>
        <p:xfrm>
          <a:off x="2542845" y="1522159"/>
          <a:ext cx="472678" cy="641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443" name="Equation" r:id="rId26" imgW="291960" imgH="431640" progId="Equation.DSMT4">
                  <p:embed/>
                </p:oleObj>
              </mc:Choice>
              <mc:Fallback>
                <p:oleObj name="Equation" r:id="rId26" imgW="291960" imgH="431640" progId="Equation.DSMT4">
                  <p:embed/>
                  <p:pic>
                    <p:nvPicPr>
                      <p:cNvPr id="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845" y="1522159"/>
                        <a:ext cx="472678" cy="6412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"/>
          <p:cNvGraphicFramePr>
            <a:graphicFrameLocks noChangeAspect="1"/>
          </p:cNvGraphicFramePr>
          <p:nvPr>
            <p:extLst/>
          </p:nvPr>
        </p:nvGraphicFramePr>
        <p:xfrm>
          <a:off x="2470548" y="2342707"/>
          <a:ext cx="617273" cy="67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444" name="Equation" r:id="rId28" imgW="380880" imgH="457200" progId="Equation.DSMT4">
                  <p:embed/>
                </p:oleObj>
              </mc:Choice>
              <mc:Fallback>
                <p:oleObj name="Equation" r:id="rId28" imgW="380880" imgH="457200" progId="Equation.DSMT4">
                  <p:embed/>
                  <p:pic>
                    <p:nvPicPr>
                      <p:cNvPr id="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548" y="2342707"/>
                        <a:ext cx="617273" cy="67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/>
          <p:cNvGraphicFramePr>
            <a:graphicFrameLocks noChangeAspect="1"/>
          </p:cNvGraphicFramePr>
          <p:nvPr>
            <p:extLst/>
          </p:nvPr>
        </p:nvGraphicFramePr>
        <p:xfrm>
          <a:off x="2480073" y="3933826"/>
          <a:ext cx="596503" cy="67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445" name="Equation" r:id="rId30" imgW="368280" imgH="457200" progId="Equation.DSMT4">
                  <p:embed/>
                </p:oleObj>
              </mc:Choice>
              <mc:Fallback>
                <p:oleObj name="Equation" r:id="rId30" imgW="368280" imgH="457200" progId="Equation.DSMT4">
                  <p:embed/>
                  <p:pic>
                    <p:nvPicPr>
                      <p:cNvPr id="4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073" y="3933826"/>
                        <a:ext cx="596503" cy="679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任意多边形 41"/>
          <p:cNvSpPr/>
          <p:nvPr/>
        </p:nvSpPr>
        <p:spPr>
          <a:xfrm>
            <a:off x="4575573" y="3023950"/>
            <a:ext cx="107156" cy="96440"/>
          </a:xfrm>
          <a:custGeom>
            <a:avLst/>
            <a:gdLst>
              <a:gd name="connsiteX0" fmla="*/ 0 w 142875"/>
              <a:gd name="connsiteY0" fmla="*/ 128587 h 128587"/>
              <a:gd name="connsiteX1" fmla="*/ 142875 w 142875"/>
              <a:gd name="connsiteY1" fmla="*/ 128587 h 128587"/>
              <a:gd name="connsiteX2" fmla="*/ 142875 w 142875"/>
              <a:gd name="connsiteY2" fmla="*/ 0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" h="128587">
                <a:moveTo>
                  <a:pt x="0" y="128587"/>
                </a:moveTo>
                <a:lnTo>
                  <a:pt x="142875" y="128587"/>
                </a:lnTo>
                <a:lnTo>
                  <a:pt x="142875" y="0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 rot="10800000">
            <a:off x="6954082" y="2939892"/>
            <a:ext cx="107156" cy="96440"/>
          </a:xfrm>
          <a:custGeom>
            <a:avLst/>
            <a:gdLst>
              <a:gd name="connsiteX0" fmla="*/ 0 w 142875"/>
              <a:gd name="connsiteY0" fmla="*/ 128587 h 128587"/>
              <a:gd name="connsiteX1" fmla="*/ 142875 w 142875"/>
              <a:gd name="connsiteY1" fmla="*/ 128587 h 128587"/>
              <a:gd name="connsiteX2" fmla="*/ 142875 w 142875"/>
              <a:gd name="connsiteY2" fmla="*/ 0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" h="128587">
                <a:moveTo>
                  <a:pt x="0" y="128587"/>
                </a:moveTo>
                <a:lnTo>
                  <a:pt x="142875" y="128587"/>
                </a:lnTo>
                <a:lnTo>
                  <a:pt x="142875" y="0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2967355" cy="490220"/>
            <a:chOff x="-1524000" y="0"/>
            <a:chExt cx="3956474" cy="653627"/>
          </a:xfrm>
        </p:grpSpPr>
        <p:sp>
          <p:nvSpPr>
            <p:cNvPr id="14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184752" cy="52322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>
                  <a:solidFill>
                    <a:schemeClr val="tx2"/>
                  </a:solidFill>
                </a14:hiddenLine>
              </a:ext>
            </a:extLst>
          </p:spPr>
          <p:txBody>
  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184752" cy="52322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>
                  <a:solidFill>
                    <a:schemeClr val="tx2"/>
                  </a:solidFill>
                </a14:hiddenLine>
              </a:ext>
            </a:extLst>
          </p:spPr>
          <p:txBody>
  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-1185333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685800">
                <a:defRPr/>
              </a:pPr>
              <a:r>
                <a:rPr lang="zh-CN" altLang="en-US" sz="195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146474" y="145627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685800">
                <a:defRPr/>
              </a:pPr>
              <a:r>
                <a:rPr lang="en-US" altLang="zh-CN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615440" y="340519"/>
            <a:ext cx="5979160" cy="975598"/>
            <a:chOff x="1615440" y="340519"/>
            <a:chExt cx="5979160" cy="975598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1615440" y="340519"/>
              <a:ext cx="5979160" cy="975598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已知远日点半径为</a:t>
              </a:r>
              <a:r>
                <a:rPr lang="en-US" altLang="zh-CN" sz="195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r</a:t>
              </a:r>
              <a:r>
                <a:rPr lang="en-US" altLang="zh-CN" sz="195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1</a:t>
              </a:r>
              <a:r>
                <a:rPr lang="zh-CN" alt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，速度大小</a:t>
              </a:r>
              <a:r>
                <a:rPr lang="zh-CN" altLang="en-US" sz="195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为  </a:t>
              </a:r>
              <a:r>
                <a:rPr lang="en-US" altLang="zh-CN" sz="1950" b="1" baseline="-25000" dirty="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   </a:t>
              </a:r>
              <a:r>
                <a:rPr lang="en-US" altLang="zh-CN" sz="195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,</a:t>
              </a:r>
              <a:r>
                <a:rPr lang="zh-CN" alt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近日点半径为</a:t>
              </a:r>
              <a:r>
                <a:rPr lang="en-US" altLang="zh-CN" sz="195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r</a:t>
              </a:r>
              <a:r>
                <a:rPr lang="en-US" altLang="zh-CN" sz="195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2</a:t>
              </a:r>
              <a:r>
                <a:rPr lang="zh-CN" alt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  <a:sym typeface="Microsoft Yahei" panose="020B0503020204020204" pitchFamily="34" charset="-122"/>
                </a:rPr>
                <a:t>，则近日点速度大小为？</a:t>
              </a:r>
            </a:p>
          </p:txBody>
        </p:sp>
        <p:graphicFrame>
          <p:nvGraphicFramePr>
            <p:cNvPr id="3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099675"/>
                </p:ext>
              </p:extLst>
            </p:nvPr>
          </p:nvGraphicFramePr>
          <p:xfrm>
            <a:off x="5334476" y="392415"/>
            <a:ext cx="321469" cy="445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446" name="Equation" r:id="rId20" imgW="152280" imgH="228600" progId="Equation.DSMT4">
                    <p:embed/>
                  </p:oleObj>
                </mc:Choice>
                <mc:Fallback>
                  <p:oleObj name="Equation" r:id="rId20" imgW="152280" imgH="228600" progId="Equation.DSMT4">
                    <p:embed/>
                    <p:pic>
                      <p:nvPicPr>
                        <p:cNvPr id="3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476" y="392415"/>
                          <a:ext cx="321469" cy="445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42677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10"/>
          <p:cNvGraphicFramePr>
            <a:graphicFrameLocks noChangeAspect="1"/>
          </p:cNvGraphicFramePr>
          <p:nvPr>
            <p:extLst/>
          </p:nvPr>
        </p:nvGraphicFramePr>
        <p:xfrm>
          <a:off x="1717834" y="2000250"/>
          <a:ext cx="2212901" cy="686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98" name="Equation" r:id="rId3" imgW="1104840" imgH="342720" progId="Equation.DSMT4">
                  <p:embed/>
                </p:oleObj>
              </mc:Choice>
              <mc:Fallback>
                <p:oleObj name="Equation" r:id="rId3" imgW="1104840" imgH="342720" progId="Equation.DSMT4">
                  <p:embed/>
                  <p:pic>
                    <p:nvPicPr>
                      <p:cNvPr id="3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834" y="2000250"/>
                        <a:ext cx="2212901" cy="686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灯片编号占位符 15"/>
          <p:cNvSpPr>
            <a:spLocks noGrp="1"/>
          </p:cNvSpPr>
          <p:nvPr>
            <p:ph type="sldNum" sz="quarter" idx="10"/>
          </p:nvPr>
        </p:nvSpPr>
        <p:spPr>
          <a:xfrm>
            <a:off x="6367463" y="4929188"/>
            <a:ext cx="1600200" cy="273844"/>
          </a:xfrm>
        </p:spPr>
        <p:txBody>
          <a:bodyPr/>
          <a:lstStyle/>
          <a:p>
            <a:pPr defTabSz="685800">
              <a:defRPr/>
            </a:pPr>
            <a:fld id="{71B81D01-6132-46CD-80E9-0DE457A2DD44}" type="slidenum">
              <a:rPr lang="zh-CN" altLang="en-US" sz="1350">
                <a:latin typeface="Calibri"/>
              </a:rPr>
              <a:pPr defTabSz="685800">
                <a:defRPr/>
              </a:pPr>
              <a:t>12</a:t>
            </a:fld>
            <a:endParaRPr lang="en-US" altLang="zh-CN" sz="1350" dirty="0">
              <a:latin typeface="Calibri"/>
            </a:endParaRPr>
          </a:p>
        </p:txBody>
      </p:sp>
      <p:sp>
        <p:nvSpPr>
          <p:cNvPr id="7180" name="Text Box 3"/>
          <p:cNvSpPr txBox="1">
            <a:spLocks noChangeArrowheads="1"/>
          </p:cNvSpPr>
          <p:nvPr/>
        </p:nvSpPr>
        <p:spPr bwMode="auto">
          <a:xfrm>
            <a:off x="1407319" y="376238"/>
            <a:ext cx="6460331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二、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刚体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定轴转动的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角动量定理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 和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角动量守恒定律</a:t>
            </a:r>
            <a:endParaRPr kumimoji="1" lang="zh-CN" altLang="en-US" sz="2100" dirty="0">
              <a:solidFill>
                <a:srgbClr val="C00000"/>
              </a:solidFill>
              <a:latin typeface="Times New Roman" pitchFamily="18" charset="0"/>
            </a:endParaRPr>
          </a:p>
        </p:txBody>
      </p:sp>
      <p:sp>
        <p:nvSpPr>
          <p:cNvPr id="223236" name="AutoShape 4"/>
          <p:cNvSpPr>
            <a:spLocks noChangeArrowheads="1"/>
          </p:cNvSpPr>
          <p:nvPr/>
        </p:nvSpPr>
        <p:spPr bwMode="auto">
          <a:xfrm>
            <a:off x="5979398" y="2381486"/>
            <a:ext cx="1085850" cy="1657350"/>
          </a:xfrm>
          <a:prstGeom prst="flowChartMagneticDisk">
            <a:avLst/>
          </a:prstGeom>
          <a:gradFill rotWithShape="0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1905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7182" name="Line 6"/>
          <p:cNvSpPr>
            <a:spLocks noChangeShapeType="1"/>
          </p:cNvSpPr>
          <p:nvPr/>
        </p:nvSpPr>
        <p:spPr bwMode="auto">
          <a:xfrm>
            <a:off x="6493748" y="2610086"/>
            <a:ext cx="0" cy="137160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7183" name="Line 7"/>
          <p:cNvSpPr>
            <a:spLocks noChangeShapeType="1"/>
          </p:cNvSpPr>
          <p:nvPr/>
        </p:nvSpPr>
        <p:spPr bwMode="auto">
          <a:xfrm>
            <a:off x="6493748" y="4038836"/>
            <a:ext cx="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717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496325"/>
              </p:ext>
            </p:extLst>
          </p:nvPr>
        </p:nvGraphicFramePr>
        <p:xfrm>
          <a:off x="6550898" y="1924286"/>
          <a:ext cx="389335" cy="350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99" name="公式" r:id="rId5" imgW="126720" imgH="114120" progId="Equation.3">
                  <p:embed/>
                </p:oleObj>
              </mc:Choice>
              <mc:Fallback>
                <p:oleObj name="公式" r:id="rId5" imgW="126720" imgH="114120" progId="Equation.3">
                  <p:embed/>
                  <p:pic>
                    <p:nvPicPr>
                      <p:cNvPr id="717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0898" y="1924286"/>
                        <a:ext cx="389335" cy="3500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4" name="Rectangle 9"/>
          <p:cNvSpPr>
            <a:spLocks noChangeArrowheads="1"/>
          </p:cNvSpPr>
          <p:nvPr/>
        </p:nvSpPr>
        <p:spPr bwMode="auto">
          <a:xfrm>
            <a:off x="1726169" y="1010041"/>
            <a:ext cx="365760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kumimoji="1" lang="en-US" altLang="zh-CN" sz="2100" b="1">
                <a:solidFill>
                  <a:srgbClr val="CC0000"/>
                </a:solidFill>
                <a:latin typeface="Times New Roman" pitchFamily="18" charset="0"/>
              </a:rPr>
              <a:t>1.</a:t>
            </a:r>
            <a:r>
              <a:rPr kumimoji="1" lang="zh-CN" altLang="en-US" sz="2100" b="1">
                <a:solidFill>
                  <a:srgbClr val="0000FF"/>
                </a:solidFill>
                <a:latin typeface="Times New Roman" pitchFamily="18" charset="0"/>
              </a:rPr>
              <a:t>刚体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</a:rPr>
              <a:t>定轴转动的</a:t>
            </a:r>
            <a:r>
              <a:rPr kumimoji="1" lang="zh-CN" altLang="en-US" sz="2100" b="1">
                <a:solidFill>
                  <a:srgbClr val="0000FF"/>
                </a:solidFill>
                <a:latin typeface="Times New Roman" pitchFamily="18" charset="0"/>
              </a:rPr>
              <a:t>角动量</a:t>
            </a:r>
          </a:p>
        </p:txBody>
      </p:sp>
      <p:graphicFrame>
        <p:nvGraphicFramePr>
          <p:cNvPr id="223242" name="Object 10"/>
          <p:cNvGraphicFramePr>
            <a:graphicFrameLocks noChangeAspect="1"/>
          </p:cNvGraphicFramePr>
          <p:nvPr>
            <p:extLst/>
          </p:nvPr>
        </p:nvGraphicFramePr>
        <p:xfrm>
          <a:off x="2718673" y="2014657"/>
          <a:ext cx="1071392" cy="48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00" name="Equation" r:id="rId7" imgW="533160" imgH="241200" progId="Equation.DSMT4">
                  <p:embed/>
                </p:oleObj>
              </mc:Choice>
              <mc:Fallback>
                <p:oleObj name="Equation" r:id="rId7" imgW="533160" imgH="241200" progId="Equation.DSMT4">
                  <p:embed/>
                  <p:pic>
                    <p:nvPicPr>
                      <p:cNvPr id="2232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8673" y="2014657"/>
                        <a:ext cx="1071392" cy="4847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6027023" y="2969657"/>
            <a:ext cx="933450" cy="473869"/>
            <a:chOff x="3736" y="1886"/>
            <a:chExt cx="784" cy="398"/>
          </a:xfrm>
        </p:grpSpPr>
        <p:sp>
          <p:nvSpPr>
            <p:cNvPr id="7195" name="Oval 16"/>
            <p:cNvSpPr>
              <a:spLocks noChangeArrowheads="1"/>
            </p:cNvSpPr>
            <p:nvPr/>
          </p:nvSpPr>
          <p:spPr bwMode="auto">
            <a:xfrm>
              <a:off x="3736" y="1892"/>
              <a:ext cx="784" cy="392"/>
            </a:xfrm>
            <a:prstGeom prst="ellipse">
              <a:avLst/>
            </a:prstGeom>
            <a:solidFill>
              <a:srgbClr val="E1F4FB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7196" name="Line 17"/>
            <p:cNvSpPr>
              <a:spLocks noChangeShapeType="1"/>
            </p:cNvSpPr>
            <p:nvPr/>
          </p:nvSpPr>
          <p:spPr bwMode="auto">
            <a:xfrm>
              <a:off x="4128" y="2064"/>
              <a:ext cx="260" cy="15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7197" name="Text Box 18"/>
            <p:cNvSpPr txBox="1">
              <a:spLocks noChangeArrowheads="1"/>
            </p:cNvSpPr>
            <p:nvPr/>
          </p:nvSpPr>
          <p:spPr bwMode="auto">
            <a:xfrm>
              <a:off x="3888" y="1968"/>
              <a:ext cx="24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kumimoji="1" lang="en-US" altLang="zh-CN" b="1" i="1">
                  <a:solidFill>
                    <a:srgbClr val="000000"/>
                  </a:solidFill>
                  <a:latin typeface="Times New Roman" pitchFamily="18" charset="0"/>
                </a:rPr>
                <a:t>O</a:t>
              </a:r>
              <a:endParaRPr kumimoji="1" lang="en-US" altLang="zh-CN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7177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9568924"/>
                </p:ext>
              </p:extLst>
            </p:nvPr>
          </p:nvGraphicFramePr>
          <p:xfrm>
            <a:off x="4185" y="1886"/>
            <a:ext cx="15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01" name="Equation" r:id="rId9" imgW="126720" imgH="228600" progId="Equation.3">
                    <p:embed/>
                  </p:oleObj>
                </mc:Choice>
                <mc:Fallback>
                  <p:oleObj name="Equation" r:id="rId9" imgW="126720" imgH="228600" progId="Equation.3">
                    <p:embed/>
                    <p:pic>
                      <p:nvPicPr>
                        <p:cNvPr id="717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5" y="1886"/>
                          <a:ext cx="157" cy="28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8" name="Line 20"/>
            <p:cNvSpPr>
              <a:spLocks noChangeShapeType="1"/>
            </p:cNvSpPr>
            <p:nvPr/>
          </p:nvSpPr>
          <p:spPr bwMode="auto">
            <a:xfrm flipV="1">
              <a:off x="4128" y="1949"/>
              <a:ext cx="0" cy="11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6623521" y="2812491"/>
            <a:ext cx="826293" cy="954881"/>
            <a:chOff x="4237" y="1754"/>
            <a:chExt cx="694" cy="802"/>
          </a:xfrm>
        </p:grpSpPr>
        <p:sp>
          <p:nvSpPr>
            <p:cNvPr id="7193" name="Rectangle 22"/>
            <p:cNvSpPr>
              <a:spLocks noChangeArrowheads="1"/>
            </p:cNvSpPr>
            <p:nvPr/>
          </p:nvSpPr>
          <p:spPr bwMode="auto">
            <a:xfrm>
              <a:off x="4381" y="2183"/>
              <a:ext cx="96" cy="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7194" name="Line 23"/>
            <p:cNvSpPr>
              <a:spLocks noChangeShapeType="1"/>
            </p:cNvSpPr>
            <p:nvPr/>
          </p:nvSpPr>
          <p:spPr bwMode="auto">
            <a:xfrm flipV="1">
              <a:off x="4429" y="2010"/>
              <a:ext cx="282" cy="221"/>
            </a:xfrm>
            <a:prstGeom prst="line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 type="stealth" w="med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717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2331381"/>
                </p:ext>
              </p:extLst>
            </p:nvPr>
          </p:nvGraphicFramePr>
          <p:xfrm>
            <a:off x="4237" y="2234"/>
            <a:ext cx="415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02" name="Equation" r:id="rId11" imgW="291960" imgH="228600" progId="Equation.DSMT4">
                    <p:embed/>
                  </p:oleObj>
                </mc:Choice>
                <mc:Fallback>
                  <p:oleObj name="Equation" r:id="rId11" imgW="291960" imgH="228600" progId="Equation.DSMT4">
                    <p:embed/>
                    <p:pic>
                      <p:nvPicPr>
                        <p:cNvPr id="7175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7" y="2234"/>
                          <a:ext cx="415" cy="32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2454879"/>
                </p:ext>
              </p:extLst>
            </p:nvPr>
          </p:nvGraphicFramePr>
          <p:xfrm>
            <a:off x="4672" y="1754"/>
            <a:ext cx="259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03" name="Equation" r:id="rId13" imgW="152280" imgH="228600" progId="Equation.3">
                    <p:embed/>
                  </p:oleObj>
                </mc:Choice>
                <mc:Fallback>
                  <p:oleObj name="Equation" r:id="rId13" imgW="152280" imgH="228600" progId="Equation.3">
                    <p:embed/>
                    <p:pic>
                      <p:nvPicPr>
                        <p:cNvPr id="717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2" y="1754"/>
                          <a:ext cx="259" cy="39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0"/>
          <p:cNvGrpSpPr>
            <a:grpSpLocks/>
          </p:cNvGrpSpPr>
          <p:nvPr/>
        </p:nvGrpSpPr>
        <p:grpSpPr bwMode="auto">
          <a:xfrm>
            <a:off x="5316220" y="2629136"/>
            <a:ext cx="2457450" cy="1085850"/>
            <a:chOff x="5272088" y="3429000"/>
            <a:chExt cx="3276600" cy="1447800"/>
          </a:xfrm>
        </p:grpSpPr>
        <p:sp>
          <p:nvSpPr>
            <p:cNvPr id="7191" name="AutoShape 5"/>
            <p:cNvSpPr>
              <a:spLocks noChangeArrowheads="1"/>
            </p:cNvSpPr>
            <p:nvPr/>
          </p:nvSpPr>
          <p:spPr bwMode="auto">
            <a:xfrm>
              <a:off x="5272088" y="3429000"/>
              <a:ext cx="3276600" cy="1447800"/>
            </a:xfrm>
            <a:prstGeom prst="parallelogram">
              <a:avLst>
                <a:gd name="adj" fmla="val 50156"/>
              </a:avLst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5273675" y="4876800"/>
              <a:ext cx="2549525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3259" name="Object 27"/>
          <p:cNvGraphicFramePr>
            <a:graphicFrameLocks noChangeAspect="1"/>
          </p:cNvGraphicFramePr>
          <p:nvPr>
            <p:extLst/>
          </p:nvPr>
        </p:nvGraphicFramePr>
        <p:xfrm>
          <a:off x="2538413" y="3893344"/>
          <a:ext cx="1131094" cy="473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04" name="公式" r:id="rId15" imgW="482400" imgH="203040" progId="Equation.3">
                  <p:embed/>
                </p:oleObj>
              </mc:Choice>
              <mc:Fallback>
                <p:oleObj name="公式" r:id="rId15" imgW="482400" imgH="203040" progId="Equation.3">
                  <p:embed/>
                  <p:pic>
                    <p:nvPicPr>
                      <p:cNvPr id="22325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3893344"/>
                        <a:ext cx="1131094" cy="473869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E1F4FB"/>
                          </a:gs>
                          <a:gs pos="50000">
                            <a:srgbClr val="FFFFFF"/>
                          </a:gs>
                          <a:gs pos="100000">
                            <a:srgbClr val="E1F4FB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60" name="Oval 28"/>
          <p:cNvSpPr>
            <a:spLocks noChangeArrowheads="1"/>
          </p:cNvSpPr>
          <p:nvPr/>
        </p:nvSpPr>
        <p:spPr bwMode="auto">
          <a:xfrm>
            <a:off x="5979398" y="2381486"/>
            <a:ext cx="1085850" cy="5529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7189" name="Line 29"/>
          <p:cNvSpPr>
            <a:spLocks noChangeShapeType="1"/>
          </p:cNvSpPr>
          <p:nvPr/>
        </p:nvSpPr>
        <p:spPr bwMode="auto">
          <a:xfrm flipV="1">
            <a:off x="6493748" y="1581386"/>
            <a:ext cx="0" cy="10287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7190" name="Line 30"/>
          <p:cNvSpPr>
            <a:spLocks noChangeShapeType="1"/>
          </p:cNvSpPr>
          <p:nvPr/>
        </p:nvSpPr>
        <p:spPr bwMode="auto">
          <a:xfrm flipV="1">
            <a:off x="6493748" y="1981436"/>
            <a:ext cx="0" cy="628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717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522893"/>
              </p:ext>
            </p:extLst>
          </p:nvPr>
        </p:nvGraphicFramePr>
        <p:xfrm>
          <a:off x="6550898" y="1581386"/>
          <a:ext cx="2857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05" name="公式" r:id="rId17" imgW="164880" imgH="164880" progId="Equation.3">
                  <p:embed/>
                </p:oleObj>
              </mc:Choice>
              <mc:Fallback>
                <p:oleObj name="公式" r:id="rId17" imgW="164880" imgH="164880" progId="Equation.3">
                  <p:embed/>
                  <p:pic>
                    <p:nvPicPr>
                      <p:cNvPr id="717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0898" y="1581386"/>
                        <a:ext cx="2857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4" name="Object 32"/>
          <p:cNvGraphicFramePr>
            <a:graphicFrameLocks noChangeAspect="1"/>
          </p:cNvGraphicFramePr>
          <p:nvPr>
            <p:extLst/>
          </p:nvPr>
        </p:nvGraphicFramePr>
        <p:xfrm>
          <a:off x="2010013" y="2901554"/>
          <a:ext cx="1998107" cy="681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06" name="Equation" r:id="rId19" imgW="1002960" imgH="342720" progId="Equation.DSMT4">
                  <p:embed/>
                </p:oleObj>
              </mc:Choice>
              <mc:Fallback>
                <p:oleObj name="Equation" r:id="rId19" imgW="1002960" imgH="342720" progId="Equation.DSMT4">
                  <p:embed/>
                  <p:pic>
                    <p:nvPicPr>
                      <p:cNvPr id="22326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0013" y="2901554"/>
                        <a:ext cx="1998107" cy="681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877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1037280" y="869253"/>
            <a:ext cx="61293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转动定律：</a:t>
            </a:r>
            <a:endParaRPr kumimoji="1" lang="zh-CN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1899D6DD-7F18-4036-A8E4-9831046DCF97}" type="slidenum">
              <a:rPr lang="zh-CN" altLang="en-US" sz="1350">
                <a:latin typeface="Calibri"/>
              </a:rPr>
              <a:pPr defTabSz="685800">
                <a:defRPr/>
              </a:pPr>
              <a:t>13</a:t>
            </a:fld>
            <a:endParaRPr lang="en-US" altLang="zh-CN" sz="1350">
              <a:latin typeface="Calibri"/>
            </a:endParaRPr>
          </a:p>
        </p:txBody>
      </p:sp>
      <p:sp>
        <p:nvSpPr>
          <p:cNvPr id="8202" name="Rectangle 8"/>
          <p:cNvSpPr>
            <a:spLocks noChangeArrowheads="1"/>
          </p:cNvSpPr>
          <p:nvPr/>
        </p:nvSpPr>
        <p:spPr bwMode="auto">
          <a:xfrm>
            <a:off x="689617" y="286577"/>
            <a:ext cx="61293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kumimoji="1" lang="en-US" altLang="zh-CN" sz="2400" b="1">
                <a:solidFill>
                  <a:srgbClr val="CC0000"/>
                </a:solidFill>
                <a:latin typeface="Times New Roman" pitchFamily="18" charset="0"/>
              </a:rPr>
              <a:t>2.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刚体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定轴转动的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角动量定理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518801"/>
              </p:ext>
            </p:extLst>
          </p:nvPr>
        </p:nvGraphicFramePr>
        <p:xfrm>
          <a:off x="2510770" y="931836"/>
          <a:ext cx="1151156" cy="340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268" name="Equation" r:id="rId3" imgW="558720" imgH="164880" progId="Equation.DSMT4">
                  <p:embed/>
                </p:oleObj>
              </mc:Choice>
              <mc:Fallback>
                <p:oleObj name="Equation" r:id="rId3" imgW="558720" imgH="164880" progId="Equation.DSMT4">
                  <p:embed/>
                  <p:pic>
                    <p:nvPicPr>
                      <p:cNvPr id="14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770" y="931836"/>
                        <a:ext cx="1151156" cy="3401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45515413"/>
              </p:ext>
            </p:extLst>
          </p:nvPr>
        </p:nvGraphicFramePr>
        <p:xfrm>
          <a:off x="3644000" y="719342"/>
          <a:ext cx="9588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269" name="Equation" r:id="rId5" imgW="495000" imgH="393480" progId="Equation.DSMT4">
                  <p:embed/>
                </p:oleObj>
              </mc:Choice>
              <mc:Fallback>
                <p:oleObj name="Equation" r:id="rId5" imgW="495000" imgH="393480" progId="Equation.DSMT4">
                  <p:embed/>
                  <p:pic>
                    <p:nvPicPr>
                      <p:cNvPr id="15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000" y="719342"/>
                        <a:ext cx="958850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973931" y="1541038"/>
            <a:ext cx="5943600" cy="1935529"/>
            <a:chOff x="973931" y="1541038"/>
            <a:chExt cx="5943600" cy="1935529"/>
          </a:xfrm>
        </p:grpSpPr>
        <p:grpSp>
          <p:nvGrpSpPr>
            <p:cNvPr id="2" name="组合 1"/>
            <p:cNvGrpSpPr/>
            <p:nvPr/>
          </p:nvGrpSpPr>
          <p:grpSpPr>
            <a:xfrm>
              <a:off x="973931" y="1541038"/>
              <a:ext cx="5943600" cy="1935529"/>
              <a:chOff x="973931" y="1541038"/>
              <a:chExt cx="5943600" cy="1935529"/>
            </a:xfrm>
          </p:grpSpPr>
          <p:graphicFrame>
            <p:nvGraphicFramePr>
              <p:cNvPr id="8" name="Object 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6777065"/>
                  </p:ext>
                </p:extLst>
              </p:nvPr>
            </p:nvGraphicFramePr>
            <p:xfrm>
              <a:off x="2188522" y="2707339"/>
              <a:ext cx="3869806" cy="7692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2270" name="Equation" r:id="rId7" imgW="1790640" imgH="355320" progId="Equation.DSMT4">
                      <p:embed/>
                    </p:oleObj>
                  </mc:Choice>
                  <mc:Fallback>
                    <p:oleObj name="Equation" r:id="rId7" imgW="1790640" imgH="355320" progId="Equation.DSMT4">
                      <p:embed/>
                      <p:pic>
                        <p:nvPicPr>
                          <p:cNvPr id="376833" name="Object 1"/>
                          <p:cNvPicPr>
                            <a:picLocks noGrp="1"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88522" y="2707339"/>
                            <a:ext cx="3869806" cy="7692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gradFill rotWithShape="0">
                                  <a:gsLst>
                                    <a:gs pos="0">
                                      <a:schemeClr val="accent1"/>
                                    </a:gs>
                                    <a:gs pos="50000">
                                      <a:schemeClr val="bg1"/>
                                    </a:gs>
                                    <a:gs pos="100000">
                                      <a:schemeClr val="accent1"/>
                                    </a:gs>
                                  </a:gsLst>
                                  <a:lin ang="5400000" scaled="1"/>
                                </a:gra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Text Box 14"/>
              <p:cNvSpPr txBox="1">
                <a:spLocks noChangeArrowheads="1"/>
              </p:cNvSpPr>
              <p:nvPr/>
            </p:nvSpPr>
            <p:spPr bwMode="auto">
              <a:xfrm>
                <a:off x="973931" y="1541038"/>
                <a:ext cx="5943600" cy="97872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>
                  <a:lnSpc>
                    <a:spcPct val="120000"/>
                  </a:lnSpc>
                  <a:defRPr/>
                </a:pPr>
                <a:r>
                  <a:rPr lang="en-US" altLang="zh-CN" sz="2400" b="1" dirty="0">
                    <a:solidFill>
                      <a:srgbClr val="000000"/>
                    </a:solidFill>
                  </a:rPr>
                  <a:t>        </a:t>
                </a:r>
                <a:r>
                  <a:rPr lang="zh-CN" altLang="en-US" sz="2400" b="1" dirty="0">
                    <a:solidFill>
                      <a:srgbClr val="000000"/>
                    </a:solidFill>
                  </a:rPr>
                  <a:t>对定轴转的刚体，受合外力矩</a:t>
                </a:r>
                <a:r>
                  <a:rPr lang="en-US" altLang="zh-CN" sz="2400" i="1" dirty="0">
                    <a:solidFill>
                      <a:srgbClr val="000000"/>
                    </a:solidFill>
                    <a:latin typeface="Times New Roman" pitchFamily="18" charset="0"/>
                  </a:rPr>
                  <a:t>M</a:t>
                </a:r>
                <a:r>
                  <a:rPr lang="zh-CN" altLang="en-US" sz="2400" b="1" dirty="0">
                    <a:solidFill>
                      <a:srgbClr val="000000"/>
                    </a:solidFill>
                  </a:rPr>
                  <a:t>，从</a:t>
                </a:r>
              </a:p>
              <a:p>
                <a:pPr defTabSz="685800">
                  <a:lnSpc>
                    <a:spcPct val="120000"/>
                  </a:lnSpc>
                  <a:defRPr/>
                </a:pPr>
                <a:r>
                  <a:rPr lang="zh-CN" altLang="en-US" sz="2400" b="1" dirty="0">
                    <a:solidFill>
                      <a:srgbClr val="000000"/>
                    </a:solidFill>
                  </a:rPr>
                  <a:t>  到   内，角速度从</a:t>
                </a:r>
                <a:r>
                  <a:rPr lang="zh-CN" altLang="en-US" sz="2400" b="1" i="1" dirty="0">
                    <a:solidFill>
                      <a:srgbClr val="000000"/>
                    </a:solidFill>
                    <a:latin typeface="Times New Roman" pitchFamily="18" charset="0"/>
                  </a:rPr>
                  <a:t>      </a:t>
                </a:r>
                <a:r>
                  <a:rPr lang="zh-CN" altLang="en-US" sz="2400" b="1" dirty="0">
                    <a:solidFill>
                      <a:srgbClr val="000000"/>
                    </a:solidFill>
                  </a:rPr>
                  <a:t>变为</a:t>
                </a:r>
                <a:r>
                  <a:rPr lang="zh-CN" altLang="en-US" sz="2400" b="1" i="1" dirty="0">
                    <a:solidFill>
                      <a:srgbClr val="000000"/>
                    </a:solidFill>
                    <a:latin typeface="Times New Roman" pitchFamily="18" charset="0"/>
                  </a:rPr>
                  <a:t>      </a:t>
                </a:r>
                <a:r>
                  <a:rPr lang="zh-CN" altLang="en-US" sz="2400" b="1" dirty="0">
                    <a:solidFill>
                      <a:srgbClr val="000000"/>
                    </a:solidFill>
                  </a:rPr>
                  <a:t>，积分可得：</a:t>
                </a:r>
              </a:p>
            </p:txBody>
          </p:sp>
        </p:grpSp>
        <p:graphicFrame>
          <p:nvGraphicFramePr>
            <p:cNvPr id="1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551964"/>
                </p:ext>
              </p:extLst>
            </p:nvPr>
          </p:nvGraphicFramePr>
          <p:xfrm>
            <a:off x="4668440" y="1988712"/>
            <a:ext cx="435769" cy="490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271" name="公式" r:id="rId9" imgW="190440" imgH="215640" progId="Equation.3">
                    <p:embed/>
                  </p:oleObj>
                </mc:Choice>
                <mc:Fallback>
                  <p:oleObj name="公式" r:id="rId9" imgW="190440" imgH="215640" progId="Equation.3">
                    <p:embed/>
                    <p:pic>
                      <p:nvPicPr>
                        <p:cNvPr id="922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8440" y="1988712"/>
                          <a:ext cx="435769" cy="490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529509"/>
                </p:ext>
              </p:extLst>
            </p:nvPr>
          </p:nvGraphicFramePr>
          <p:xfrm>
            <a:off x="3571875" y="1968471"/>
            <a:ext cx="409575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272" name="公式" r:id="rId11" imgW="177480" imgH="215640" progId="Equation.3">
                    <p:embed/>
                  </p:oleObj>
                </mc:Choice>
                <mc:Fallback>
                  <p:oleObj name="公式" r:id="rId11" imgW="177480" imgH="215640" progId="Equation.3">
                    <p:embed/>
                    <p:pic>
                      <p:nvPicPr>
                        <p:cNvPr id="922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1875" y="1968471"/>
                          <a:ext cx="409575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chemeClr val="accent1"/>
                                  </a:gs>
                                  <a:gs pos="50000">
                                    <a:schemeClr val="bg1"/>
                                  </a:gs>
                                  <a:gs pos="100000">
                                    <a:schemeClr val="accent1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8837015"/>
                </p:ext>
              </p:extLst>
            </p:nvPr>
          </p:nvGraphicFramePr>
          <p:xfrm>
            <a:off x="1527571" y="1987521"/>
            <a:ext cx="319088" cy="490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273" name="公式" r:id="rId13" imgW="139680" imgH="215640" progId="Equation.3">
                    <p:embed/>
                  </p:oleObj>
                </mc:Choice>
                <mc:Fallback>
                  <p:oleObj name="公式" r:id="rId13" imgW="139680" imgH="215640" progId="Equation.3">
                    <p:embed/>
                    <p:pic>
                      <p:nvPicPr>
                        <p:cNvPr id="922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7571" y="1987521"/>
                          <a:ext cx="319088" cy="490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0208410"/>
                </p:ext>
              </p:extLst>
            </p:nvPr>
          </p:nvGraphicFramePr>
          <p:xfrm>
            <a:off x="1006078" y="1977996"/>
            <a:ext cx="292894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274" name="公式" r:id="rId15" imgW="126720" imgH="215640" progId="Equation.3">
                    <p:embed/>
                  </p:oleObj>
                </mc:Choice>
                <mc:Fallback>
                  <p:oleObj name="公式" r:id="rId15" imgW="126720" imgH="215640" progId="Equation.3">
                    <p:embed/>
                    <p:pic>
                      <p:nvPicPr>
                        <p:cNvPr id="922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6078" y="1977996"/>
                          <a:ext cx="292894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chemeClr val="accent1"/>
                                  </a:gs>
                                  <a:gs pos="50000">
                                    <a:schemeClr val="bg1"/>
                                  </a:gs>
                                  <a:gs pos="100000">
                                    <a:schemeClr val="accent1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763260" y="3662449"/>
            <a:ext cx="79629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当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转轴给定时，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作用在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物体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上的冲量矩等于角动量的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增量</a:t>
            </a:r>
            <a:endParaRPr kumimoji="1" lang="en-US" altLang="zh-CN" sz="24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algn="r" defTabSz="685800">
              <a:lnSpc>
                <a:spcPct val="120000"/>
              </a:lnSpc>
              <a:defRPr/>
            </a:pPr>
            <a:r>
              <a:rPr kumimoji="1" lang="en-US" altLang="zh-CN" sz="2400" b="1" dirty="0" smtClean="0">
                <a:solidFill>
                  <a:srgbClr val="CC0000"/>
                </a:solidFill>
                <a:latin typeface="Times New Roman" pitchFamily="18" charset="0"/>
              </a:rPr>
              <a:t>——</a:t>
            </a:r>
            <a:r>
              <a:rPr kumimoji="1"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定轴转动的角动量定理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.</a:t>
            </a:r>
            <a:endParaRPr kumimoji="1" lang="zh-CN" altLang="en-US" sz="2400" b="1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graphicFrame>
        <p:nvGraphicFramePr>
          <p:cNvPr id="19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59287492"/>
              </p:ext>
            </p:extLst>
          </p:nvPr>
        </p:nvGraphicFramePr>
        <p:xfrm>
          <a:off x="7213608" y="924102"/>
          <a:ext cx="12049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275" name="Equation" r:id="rId17" imgW="622080" imgH="177480" progId="Equation.DSMT4">
                  <p:embed/>
                </p:oleObj>
              </mc:Choice>
              <mc:Fallback>
                <p:oleObj name="Equation" r:id="rId17" imgW="622080" imgH="177480" progId="Equation.DSMT4">
                  <p:embed/>
                  <p:pic>
                    <p:nvPicPr>
                      <p:cNvPr id="15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608" y="924102"/>
                        <a:ext cx="12049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右箭头 3"/>
          <p:cNvSpPr/>
          <p:nvPr/>
        </p:nvSpPr>
        <p:spPr>
          <a:xfrm>
            <a:off x="6612742" y="997941"/>
            <a:ext cx="412425" cy="204285"/>
          </a:xfrm>
          <a:prstGeom prst="rightArrow">
            <a:avLst/>
          </a:prstGeom>
          <a:solidFill>
            <a:srgbClr val="990000"/>
          </a:solidFill>
          <a:ln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 b="1"/>
          </a:p>
        </p:txBody>
      </p:sp>
      <p:graphicFrame>
        <p:nvGraphicFramePr>
          <p:cNvPr id="20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230872"/>
              </p:ext>
            </p:extLst>
          </p:nvPr>
        </p:nvGraphicFramePr>
        <p:xfrm>
          <a:off x="5710902" y="720135"/>
          <a:ext cx="68897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276" name="Equation" r:id="rId19" imgW="355320" imgH="393480" progId="Equation.DSMT4">
                  <p:embed/>
                </p:oleObj>
              </mc:Choice>
              <mc:Fallback>
                <p:oleObj name="Equation" r:id="rId19" imgW="355320" imgH="393480" progId="Equation.DSMT4">
                  <p:embed/>
                  <p:pic>
                    <p:nvPicPr>
                      <p:cNvPr id="15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0902" y="720135"/>
                        <a:ext cx="688975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5349248"/>
              </p:ext>
            </p:extLst>
          </p:nvPr>
        </p:nvGraphicFramePr>
        <p:xfrm>
          <a:off x="4604415" y="720135"/>
          <a:ext cx="1106487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277" name="Equation" r:id="rId21" imgW="571320" imgH="393480" progId="Equation.DSMT4">
                  <p:embed/>
                </p:oleObj>
              </mc:Choice>
              <mc:Fallback>
                <p:oleObj name="Equation" r:id="rId21" imgW="571320" imgH="393480" progId="Equation.DSMT4">
                  <p:embed/>
                  <p:pic>
                    <p:nvPicPr>
                      <p:cNvPr id="2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4415" y="720135"/>
                        <a:ext cx="1106487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341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Rectangle 4"/>
          <p:cNvSpPr>
            <a:spLocks noChangeArrowheads="1"/>
          </p:cNvSpPr>
          <p:nvPr/>
        </p:nvSpPr>
        <p:spPr bwMode="auto">
          <a:xfrm>
            <a:off x="1689497" y="261938"/>
            <a:ext cx="4957763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kumimoji="1"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3.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刚体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定轴转动的</a:t>
            </a:r>
            <a:r>
              <a:rPr kumimoji="1"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角动量守恒定律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341960" y="754856"/>
            <a:ext cx="4221956" cy="514350"/>
            <a:chOff x="1532" y="3376"/>
            <a:chExt cx="3546" cy="432"/>
          </a:xfrm>
        </p:grpSpPr>
        <p:graphicFrame>
          <p:nvGraphicFramePr>
            <p:cNvPr id="10248" name="Object 6"/>
            <p:cNvGraphicFramePr>
              <a:graphicFrameLocks noChangeAspect="1"/>
            </p:cNvGraphicFramePr>
            <p:nvPr/>
          </p:nvGraphicFramePr>
          <p:xfrm>
            <a:off x="1837" y="3418"/>
            <a:ext cx="835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54" name="Equation" r:id="rId3" imgW="431640" imgH="177480" progId="Equation.3">
                    <p:embed/>
                  </p:oleObj>
                </mc:Choice>
                <mc:Fallback>
                  <p:oleObj name="Equation" r:id="rId3" imgW="431640" imgH="177480" progId="Equation.3">
                    <p:embed/>
                    <p:pic>
                      <p:nvPicPr>
                        <p:cNvPr id="1024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3418"/>
                          <a:ext cx="835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9" name="Object 7"/>
            <p:cNvGraphicFramePr>
              <a:graphicFrameLocks noChangeAspect="1"/>
            </p:cNvGraphicFramePr>
            <p:nvPr/>
          </p:nvGraphicFramePr>
          <p:xfrm>
            <a:off x="3180" y="3410"/>
            <a:ext cx="92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55" name="公式" r:id="rId5" imgW="482400" imgH="177480" progId="Equation.3">
                    <p:embed/>
                  </p:oleObj>
                </mc:Choice>
                <mc:Fallback>
                  <p:oleObj name="公式" r:id="rId5" imgW="482400" imgH="177480" progId="Equation.3">
                    <p:embed/>
                    <p:pic>
                      <p:nvPicPr>
                        <p:cNvPr id="1024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" y="3410"/>
                          <a:ext cx="92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3" name="Rectangle 8"/>
            <p:cNvSpPr>
              <a:spLocks noChangeArrowheads="1"/>
            </p:cNvSpPr>
            <p:nvPr/>
          </p:nvSpPr>
          <p:spPr bwMode="auto">
            <a:xfrm>
              <a:off x="2588" y="3385"/>
              <a:ext cx="67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，则</a:t>
              </a:r>
            </a:p>
          </p:txBody>
        </p:sp>
        <p:sp>
          <p:nvSpPr>
            <p:cNvPr id="10264" name="Text Box 9"/>
            <p:cNvSpPr txBox="1">
              <a:spLocks noChangeArrowheads="1"/>
            </p:cNvSpPr>
            <p:nvPr/>
          </p:nvSpPr>
          <p:spPr bwMode="auto">
            <a:xfrm>
              <a:off x="1532" y="3376"/>
              <a:ext cx="43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lang="zh-CN" altLang="en-US" sz="2400" b="1">
                  <a:solidFill>
                    <a:srgbClr val="1C1C1C"/>
                  </a:solidFill>
                  <a:latin typeface="Times New Roman" pitchFamily="18" charset="0"/>
                </a:rPr>
                <a:t>若</a:t>
              </a:r>
            </a:p>
          </p:txBody>
        </p:sp>
        <p:sp>
          <p:nvSpPr>
            <p:cNvPr id="10265" name="Rectangle 10"/>
            <p:cNvSpPr>
              <a:spLocks noChangeArrowheads="1"/>
            </p:cNvSpPr>
            <p:nvPr/>
          </p:nvSpPr>
          <p:spPr bwMode="auto">
            <a:xfrm>
              <a:off x="4068" y="3420"/>
              <a:ext cx="1010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</a:rPr>
                <a:t>=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常量</a:t>
              </a:r>
            </a:p>
          </p:txBody>
        </p:sp>
      </p:grpSp>
      <p:sp>
        <p:nvSpPr>
          <p:cNvPr id="354315" name="Rectangle 11"/>
          <p:cNvSpPr>
            <a:spLocks noChangeArrowheads="1"/>
          </p:cNvSpPr>
          <p:nvPr/>
        </p:nvSpPr>
        <p:spPr bwMode="auto">
          <a:xfrm>
            <a:off x="1356123" y="1268016"/>
            <a:ext cx="6301978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        如果物体所受的合外力矩等于零，或者不受外力矩的作用，物体的角动量保持不变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 .</a:t>
            </a:r>
            <a:b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——</a:t>
            </a:r>
            <a:r>
              <a:rPr kumimoji="1"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角动量守恒定律</a:t>
            </a:r>
            <a:r>
              <a:rPr kumimoji="1"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.</a:t>
            </a:r>
            <a:endParaRPr kumimoji="1" lang="zh-CN" altLang="en-US" sz="2400" b="1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81579" y="2745581"/>
            <a:ext cx="6281582" cy="2066465"/>
            <a:chOff x="451439" y="3660775"/>
            <a:chExt cx="8375442" cy="2755286"/>
          </a:xfrm>
        </p:grpSpPr>
        <p:grpSp>
          <p:nvGrpSpPr>
            <p:cNvPr id="26" name="组合 25"/>
            <p:cNvGrpSpPr/>
            <p:nvPr/>
          </p:nvGrpSpPr>
          <p:grpSpPr>
            <a:xfrm>
              <a:off x="451439" y="3682911"/>
              <a:ext cx="3989635" cy="2733150"/>
              <a:chOff x="1548383" y="3088805"/>
              <a:chExt cx="3513165" cy="2406738"/>
            </a:xfrm>
          </p:grpSpPr>
          <p:sp>
            <p:nvSpPr>
              <p:cNvPr id="27" name="object 2"/>
              <p:cNvSpPr/>
              <p:nvPr/>
            </p:nvSpPr>
            <p:spPr>
              <a:xfrm>
                <a:off x="1548383" y="3088805"/>
                <a:ext cx="3513165" cy="2406738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object 3"/>
              <p:cNvSpPr txBox="1"/>
              <p:nvPr/>
            </p:nvSpPr>
            <p:spPr>
              <a:xfrm>
                <a:off x="2571369" y="5038090"/>
                <a:ext cx="2165350" cy="390156"/>
              </a:xfrm>
              <a:prstGeom prst="rect">
                <a:avLst/>
              </a:prstGeom>
            </p:spPr>
            <p:txBody>
              <a:bodyPr vert="horz" wrap="square" lIns="0" tIns="9049" rIns="0" bIns="0" rtlCol="0">
                <a:spAutoFit/>
              </a:bodyPr>
              <a:lstStyle/>
              <a:p>
                <a:pPr marL="9525" defTabSz="685800">
                  <a:spcBef>
                    <a:spcPts val="71"/>
                  </a:spcBef>
                  <a:defRPr/>
                </a:pPr>
                <a:r>
                  <a:rPr sz="2100" b="1" dirty="0">
                    <a:solidFill>
                      <a:srgbClr val="0000FF"/>
                    </a:solidFill>
                    <a:cs typeface="+mn-ea"/>
                    <a:sym typeface="+mn-lt"/>
                  </a:rPr>
                  <a:t>单</a:t>
                </a:r>
                <a:r>
                  <a:rPr sz="2100" b="1" spc="-11" dirty="0">
                    <a:solidFill>
                      <a:srgbClr val="0000FF"/>
                    </a:solidFill>
                    <a:cs typeface="+mn-ea"/>
                    <a:sym typeface="+mn-lt"/>
                  </a:rPr>
                  <a:t>旋翼直</a:t>
                </a:r>
                <a:r>
                  <a:rPr sz="2100" b="1" dirty="0">
                    <a:solidFill>
                      <a:srgbClr val="0000FF"/>
                    </a:solidFill>
                    <a:cs typeface="+mn-ea"/>
                    <a:sym typeface="+mn-lt"/>
                  </a:rPr>
                  <a:t>升</a:t>
                </a:r>
                <a:r>
                  <a:rPr sz="2100" b="1" spc="-11" dirty="0">
                    <a:solidFill>
                      <a:srgbClr val="0000FF"/>
                    </a:solidFill>
                    <a:cs typeface="+mn-ea"/>
                    <a:sym typeface="+mn-lt"/>
                  </a:rPr>
                  <a:t>机</a:t>
                </a:r>
                <a:endParaRPr sz="21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object 4"/>
              <p:cNvSpPr/>
              <p:nvPr/>
            </p:nvSpPr>
            <p:spPr>
              <a:xfrm>
                <a:off x="1548383" y="3500627"/>
                <a:ext cx="789940" cy="906780"/>
              </a:xfrm>
              <a:custGeom>
                <a:avLst/>
                <a:gdLst/>
                <a:ahLst/>
                <a:cxnLst/>
                <a:rect l="l" t="t" r="r" b="b"/>
                <a:pathLst>
                  <a:path w="789939" h="906779">
                    <a:moveTo>
                      <a:pt x="0" y="453390"/>
                    </a:moveTo>
                    <a:lnTo>
                      <a:pt x="2315" y="403980"/>
                    </a:lnTo>
                    <a:lnTo>
                      <a:pt x="9101" y="356114"/>
                    </a:lnTo>
                    <a:lnTo>
                      <a:pt x="20116" y="310066"/>
                    </a:lnTo>
                    <a:lnTo>
                      <a:pt x="35121" y="266115"/>
                    </a:lnTo>
                    <a:lnTo>
                      <a:pt x="53876" y="224536"/>
                    </a:lnTo>
                    <a:lnTo>
                      <a:pt x="76139" y="185604"/>
                    </a:lnTo>
                    <a:lnTo>
                      <a:pt x="101669" y="149598"/>
                    </a:lnTo>
                    <a:lnTo>
                      <a:pt x="130228" y="116793"/>
                    </a:lnTo>
                    <a:lnTo>
                      <a:pt x="161574" y="87465"/>
                    </a:lnTo>
                    <a:lnTo>
                      <a:pt x="195467" y="61891"/>
                    </a:lnTo>
                    <a:lnTo>
                      <a:pt x="231666" y="40347"/>
                    </a:lnTo>
                    <a:lnTo>
                      <a:pt x="269930" y="23109"/>
                    </a:lnTo>
                    <a:lnTo>
                      <a:pt x="310021" y="10455"/>
                    </a:lnTo>
                    <a:lnTo>
                      <a:pt x="351696" y="2659"/>
                    </a:lnTo>
                    <a:lnTo>
                      <a:pt x="394716" y="0"/>
                    </a:lnTo>
                    <a:lnTo>
                      <a:pt x="437735" y="2659"/>
                    </a:lnTo>
                    <a:lnTo>
                      <a:pt x="479410" y="10455"/>
                    </a:lnTo>
                    <a:lnTo>
                      <a:pt x="519501" y="23109"/>
                    </a:lnTo>
                    <a:lnTo>
                      <a:pt x="557765" y="40347"/>
                    </a:lnTo>
                    <a:lnTo>
                      <a:pt x="593964" y="61891"/>
                    </a:lnTo>
                    <a:lnTo>
                      <a:pt x="627857" y="87465"/>
                    </a:lnTo>
                    <a:lnTo>
                      <a:pt x="659203" y="116793"/>
                    </a:lnTo>
                    <a:lnTo>
                      <a:pt x="687762" y="149598"/>
                    </a:lnTo>
                    <a:lnTo>
                      <a:pt x="713292" y="185604"/>
                    </a:lnTo>
                    <a:lnTo>
                      <a:pt x="735555" y="224536"/>
                    </a:lnTo>
                    <a:lnTo>
                      <a:pt x="754310" y="266115"/>
                    </a:lnTo>
                    <a:lnTo>
                      <a:pt x="769315" y="310066"/>
                    </a:lnTo>
                    <a:lnTo>
                      <a:pt x="780330" y="356114"/>
                    </a:lnTo>
                    <a:lnTo>
                      <a:pt x="787116" y="403980"/>
                    </a:lnTo>
                    <a:lnTo>
                      <a:pt x="789431" y="453390"/>
                    </a:lnTo>
                    <a:lnTo>
                      <a:pt x="787116" y="502799"/>
                    </a:lnTo>
                    <a:lnTo>
                      <a:pt x="780330" y="550665"/>
                    </a:lnTo>
                    <a:lnTo>
                      <a:pt x="769315" y="596713"/>
                    </a:lnTo>
                    <a:lnTo>
                      <a:pt x="754310" y="640664"/>
                    </a:lnTo>
                    <a:lnTo>
                      <a:pt x="735555" y="682244"/>
                    </a:lnTo>
                    <a:lnTo>
                      <a:pt x="713292" y="721175"/>
                    </a:lnTo>
                    <a:lnTo>
                      <a:pt x="687762" y="757181"/>
                    </a:lnTo>
                    <a:lnTo>
                      <a:pt x="659203" y="789986"/>
                    </a:lnTo>
                    <a:lnTo>
                      <a:pt x="627857" y="819314"/>
                    </a:lnTo>
                    <a:lnTo>
                      <a:pt x="593964" y="844888"/>
                    </a:lnTo>
                    <a:lnTo>
                      <a:pt x="557765" y="866432"/>
                    </a:lnTo>
                    <a:lnTo>
                      <a:pt x="519501" y="883670"/>
                    </a:lnTo>
                    <a:lnTo>
                      <a:pt x="479410" y="896324"/>
                    </a:lnTo>
                    <a:lnTo>
                      <a:pt x="437735" y="904120"/>
                    </a:lnTo>
                    <a:lnTo>
                      <a:pt x="394716" y="906780"/>
                    </a:lnTo>
                    <a:lnTo>
                      <a:pt x="351696" y="904120"/>
                    </a:lnTo>
                    <a:lnTo>
                      <a:pt x="310021" y="896324"/>
                    </a:lnTo>
                    <a:lnTo>
                      <a:pt x="269930" y="883670"/>
                    </a:lnTo>
                    <a:lnTo>
                      <a:pt x="231666" y="866432"/>
                    </a:lnTo>
                    <a:lnTo>
                      <a:pt x="195467" y="844888"/>
                    </a:lnTo>
                    <a:lnTo>
                      <a:pt x="161574" y="819314"/>
                    </a:lnTo>
                    <a:lnTo>
                      <a:pt x="130228" y="789986"/>
                    </a:lnTo>
                    <a:lnTo>
                      <a:pt x="101669" y="757181"/>
                    </a:lnTo>
                    <a:lnTo>
                      <a:pt x="76139" y="721175"/>
                    </a:lnTo>
                    <a:lnTo>
                      <a:pt x="53876" y="682244"/>
                    </a:lnTo>
                    <a:lnTo>
                      <a:pt x="35121" y="640664"/>
                    </a:lnTo>
                    <a:lnTo>
                      <a:pt x="20116" y="596713"/>
                    </a:lnTo>
                    <a:lnTo>
                      <a:pt x="9101" y="550665"/>
                    </a:lnTo>
                    <a:lnTo>
                      <a:pt x="2315" y="502799"/>
                    </a:lnTo>
                    <a:lnTo>
                      <a:pt x="0" y="453390"/>
                    </a:lnTo>
                    <a:close/>
                  </a:path>
                </a:pathLst>
              </a:custGeom>
              <a:ln w="25908">
                <a:solidFill>
                  <a:srgbClr val="0000CC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4774184" y="3660775"/>
              <a:ext cx="4052697" cy="2752231"/>
              <a:chOff x="6415278" y="2624327"/>
              <a:chExt cx="3568696" cy="2423541"/>
            </a:xfrm>
          </p:grpSpPr>
          <p:sp>
            <p:nvSpPr>
              <p:cNvPr id="31" name="object 5"/>
              <p:cNvSpPr/>
              <p:nvPr/>
            </p:nvSpPr>
            <p:spPr>
              <a:xfrm>
                <a:off x="6415278" y="2624327"/>
                <a:ext cx="3500239" cy="2423541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bject 6"/>
              <p:cNvSpPr txBox="1"/>
              <p:nvPr/>
            </p:nvSpPr>
            <p:spPr>
              <a:xfrm>
                <a:off x="7648956" y="4592447"/>
                <a:ext cx="2165350" cy="390156"/>
              </a:xfrm>
              <a:prstGeom prst="rect">
                <a:avLst/>
              </a:prstGeom>
            </p:spPr>
            <p:txBody>
              <a:bodyPr vert="horz" wrap="square" lIns="0" tIns="9049" rIns="0" bIns="0" rtlCol="0">
                <a:spAutoFit/>
              </a:bodyPr>
              <a:lstStyle/>
              <a:p>
                <a:pPr marL="9525" defTabSz="685800">
                  <a:spcBef>
                    <a:spcPts val="71"/>
                  </a:spcBef>
                  <a:defRPr/>
                </a:pPr>
                <a:r>
                  <a:rPr sz="2100" b="1" spc="-4" dirty="0">
                    <a:solidFill>
                      <a:srgbClr val="0000FF"/>
                    </a:solidFill>
                    <a:cs typeface="+mn-ea"/>
                    <a:sym typeface="+mn-lt"/>
                  </a:rPr>
                  <a:t>双</a:t>
                </a:r>
                <a:r>
                  <a:rPr sz="2100" b="1" spc="-11" dirty="0">
                    <a:solidFill>
                      <a:srgbClr val="0000FF"/>
                    </a:solidFill>
                    <a:cs typeface="+mn-ea"/>
                    <a:sym typeface="+mn-lt"/>
                  </a:rPr>
                  <a:t>旋翼直</a:t>
                </a:r>
                <a:r>
                  <a:rPr sz="2100" b="1" spc="-4" dirty="0">
                    <a:solidFill>
                      <a:srgbClr val="0000FF"/>
                    </a:solidFill>
                    <a:cs typeface="+mn-ea"/>
                    <a:sym typeface="+mn-lt"/>
                  </a:rPr>
                  <a:t>升</a:t>
                </a:r>
                <a:r>
                  <a:rPr sz="2100" b="1" spc="-11" dirty="0">
                    <a:solidFill>
                      <a:srgbClr val="0000FF"/>
                    </a:solidFill>
                    <a:cs typeface="+mn-ea"/>
                    <a:sym typeface="+mn-lt"/>
                  </a:rPr>
                  <a:t>机</a:t>
                </a:r>
                <a:endParaRPr sz="21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object 7"/>
              <p:cNvSpPr/>
              <p:nvPr/>
            </p:nvSpPr>
            <p:spPr>
              <a:xfrm>
                <a:off x="6584442" y="2715005"/>
                <a:ext cx="1719580" cy="906780"/>
              </a:xfrm>
              <a:custGeom>
                <a:avLst/>
                <a:gdLst/>
                <a:ahLst/>
                <a:cxnLst/>
                <a:rect l="l" t="t" r="r" b="b"/>
                <a:pathLst>
                  <a:path w="1719579" h="906779">
                    <a:moveTo>
                      <a:pt x="0" y="453390"/>
                    </a:moveTo>
                    <a:lnTo>
                      <a:pt x="8535" y="389236"/>
                    </a:lnTo>
                    <a:lnTo>
                      <a:pt x="33365" y="327851"/>
                    </a:lnTo>
                    <a:lnTo>
                      <a:pt x="73327" y="269847"/>
                    </a:lnTo>
                    <a:lnTo>
                      <a:pt x="127256" y="215837"/>
                    </a:lnTo>
                    <a:lnTo>
                      <a:pt x="159096" y="190522"/>
                    </a:lnTo>
                    <a:lnTo>
                      <a:pt x="193991" y="166436"/>
                    </a:lnTo>
                    <a:lnTo>
                      <a:pt x="231797" y="143655"/>
                    </a:lnTo>
                    <a:lnTo>
                      <a:pt x="272367" y="122256"/>
                    </a:lnTo>
                    <a:lnTo>
                      <a:pt x="315557" y="102316"/>
                    </a:lnTo>
                    <a:lnTo>
                      <a:pt x="361221" y="83910"/>
                    </a:lnTo>
                    <a:lnTo>
                      <a:pt x="409214" y="67117"/>
                    </a:lnTo>
                    <a:lnTo>
                      <a:pt x="459389" y="52012"/>
                    </a:lnTo>
                    <a:lnTo>
                      <a:pt x="511603" y="38673"/>
                    </a:lnTo>
                    <a:lnTo>
                      <a:pt x="565709" y="27176"/>
                    </a:lnTo>
                    <a:lnTo>
                      <a:pt x="621562" y="17597"/>
                    </a:lnTo>
                    <a:lnTo>
                      <a:pt x="679017" y="10013"/>
                    </a:lnTo>
                    <a:lnTo>
                      <a:pt x="737928" y="4501"/>
                    </a:lnTo>
                    <a:lnTo>
                      <a:pt x="798149" y="1138"/>
                    </a:lnTo>
                    <a:lnTo>
                      <a:pt x="859535" y="0"/>
                    </a:lnTo>
                    <a:lnTo>
                      <a:pt x="920922" y="1138"/>
                    </a:lnTo>
                    <a:lnTo>
                      <a:pt x="981143" y="4501"/>
                    </a:lnTo>
                    <a:lnTo>
                      <a:pt x="1040054" y="10013"/>
                    </a:lnTo>
                    <a:lnTo>
                      <a:pt x="1097509" y="17597"/>
                    </a:lnTo>
                    <a:lnTo>
                      <a:pt x="1153362" y="27176"/>
                    </a:lnTo>
                    <a:lnTo>
                      <a:pt x="1207468" y="38673"/>
                    </a:lnTo>
                    <a:lnTo>
                      <a:pt x="1259682" y="52012"/>
                    </a:lnTo>
                    <a:lnTo>
                      <a:pt x="1309857" y="67117"/>
                    </a:lnTo>
                    <a:lnTo>
                      <a:pt x="1357850" y="83910"/>
                    </a:lnTo>
                    <a:lnTo>
                      <a:pt x="1403514" y="102316"/>
                    </a:lnTo>
                    <a:lnTo>
                      <a:pt x="1446704" y="122256"/>
                    </a:lnTo>
                    <a:lnTo>
                      <a:pt x="1487274" y="143655"/>
                    </a:lnTo>
                    <a:lnTo>
                      <a:pt x="1525080" y="166436"/>
                    </a:lnTo>
                    <a:lnTo>
                      <a:pt x="1559975" y="190522"/>
                    </a:lnTo>
                    <a:lnTo>
                      <a:pt x="1591815" y="215837"/>
                    </a:lnTo>
                    <a:lnTo>
                      <a:pt x="1620453" y="242304"/>
                    </a:lnTo>
                    <a:lnTo>
                      <a:pt x="1667544" y="298388"/>
                    </a:lnTo>
                    <a:lnTo>
                      <a:pt x="1700085" y="358159"/>
                    </a:lnTo>
                    <a:lnTo>
                      <a:pt x="1716913" y="421005"/>
                    </a:lnTo>
                    <a:lnTo>
                      <a:pt x="1719072" y="453390"/>
                    </a:lnTo>
                    <a:lnTo>
                      <a:pt x="1716913" y="485774"/>
                    </a:lnTo>
                    <a:lnTo>
                      <a:pt x="1700085" y="548620"/>
                    </a:lnTo>
                    <a:lnTo>
                      <a:pt x="1667544" y="608391"/>
                    </a:lnTo>
                    <a:lnTo>
                      <a:pt x="1620453" y="664475"/>
                    </a:lnTo>
                    <a:lnTo>
                      <a:pt x="1591815" y="690942"/>
                    </a:lnTo>
                    <a:lnTo>
                      <a:pt x="1559975" y="716257"/>
                    </a:lnTo>
                    <a:lnTo>
                      <a:pt x="1525080" y="740343"/>
                    </a:lnTo>
                    <a:lnTo>
                      <a:pt x="1487274" y="763124"/>
                    </a:lnTo>
                    <a:lnTo>
                      <a:pt x="1446704" y="784523"/>
                    </a:lnTo>
                    <a:lnTo>
                      <a:pt x="1403514" y="804463"/>
                    </a:lnTo>
                    <a:lnTo>
                      <a:pt x="1357850" y="822869"/>
                    </a:lnTo>
                    <a:lnTo>
                      <a:pt x="1309857" y="839662"/>
                    </a:lnTo>
                    <a:lnTo>
                      <a:pt x="1259682" y="854767"/>
                    </a:lnTo>
                    <a:lnTo>
                      <a:pt x="1207468" y="868106"/>
                    </a:lnTo>
                    <a:lnTo>
                      <a:pt x="1153362" y="879603"/>
                    </a:lnTo>
                    <a:lnTo>
                      <a:pt x="1097509" y="889182"/>
                    </a:lnTo>
                    <a:lnTo>
                      <a:pt x="1040054" y="896766"/>
                    </a:lnTo>
                    <a:lnTo>
                      <a:pt x="981143" y="902278"/>
                    </a:lnTo>
                    <a:lnTo>
                      <a:pt x="920922" y="905641"/>
                    </a:lnTo>
                    <a:lnTo>
                      <a:pt x="859535" y="906780"/>
                    </a:lnTo>
                    <a:lnTo>
                      <a:pt x="798149" y="905641"/>
                    </a:lnTo>
                    <a:lnTo>
                      <a:pt x="737928" y="902278"/>
                    </a:lnTo>
                    <a:lnTo>
                      <a:pt x="679017" y="896766"/>
                    </a:lnTo>
                    <a:lnTo>
                      <a:pt x="621562" y="889182"/>
                    </a:lnTo>
                    <a:lnTo>
                      <a:pt x="565709" y="879603"/>
                    </a:lnTo>
                    <a:lnTo>
                      <a:pt x="511603" y="868106"/>
                    </a:lnTo>
                    <a:lnTo>
                      <a:pt x="459389" y="854767"/>
                    </a:lnTo>
                    <a:lnTo>
                      <a:pt x="409214" y="839662"/>
                    </a:lnTo>
                    <a:lnTo>
                      <a:pt x="361221" y="822869"/>
                    </a:lnTo>
                    <a:lnTo>
                      <a:pt x="315557" y="804463"/>
                    </a:lnTo>
                    <a:lnTo>
                      <a:pt x="272367" y="784523"/>
                    </a:lnTo>
                    <a:lnTo>
                      <a:pt x="231797" y="763124"/>
                    </a:lnTo>
                    <a:lnTo>
                      <a:pt x="193991" y="740343"/>
                    </a:lnTo>
                    <a:lnTo>
                      <a:pt x="159096" y="716257"/>
                    </a:lnTo>
                    <a:lnTo>
                      <a:pt x="127256" y="690942"/>
                    </a:lnTo>
                    <a:lnTo>
                      <a:pt x="98618" y="664475"/>
                    </a:lnTo>
                    <a:lnTo>
                      <a:pt x="51527" y="608391"/>
                    </a:lnTo>
                    <a:lnTo>
                      <a:pt x="18986" y="548620"/>
                    </a:lnTo>
                    <a:lnTo>
                      <a:pt x="2158" y="485774"/>
                    </a:lnTo>
                    <a:lnTo>
                      <a:pt x="0" y="453390"/>
                    </a:lnTo>
                    <a:close/>
                  </a:path>
                </a:pathLst>
              </a:custGeom>
              <a:ln w="25908"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object 8"/>
              <p:cNvSpPr/>
              <p:nvPr/>
            </p:nvSpPr>
            <p:spPr>
              <a:xfrm>
                <a:off x="8264394" y="3077717"/>
                <a:ext cx="1719580" cy="906780"/>
              </a:xfrm>
              <a:custGeom>
                <a:avLst/>
                <a:gdLst/>
                <a:ahLst/>
                <a:cxnLst/>
                <a:rect l="l" t="t" r="r" b="b"/>
                <a:pathLst>
                  <a:path w="1719579" h="906779">
                    <a:moveTo>
                      <a:pt x="0" y="453390"/>
                    </a:moveTo>
                    <a:lnTo>
                      <a:pt x="8535" y="389236"/>
                    </a:lnTo>
                    <a:lnTo>
                      <a:pt x="33365" y="327851"/>
                    </a:lnTo>
                    <a:lnTo>
                      <a:pt x="73327" y="269847"/>
                    </a:lnTo>
                    <a:lnTo>
                      <a:pt x="127256" y="215837"/>
                    </a:lnTo>
                    <a:lnTo>
                      <a:pt x="159096" y="190522"/>
                    </a:lnTo>
                    <a:lnTo>
                      <a:pt x="193991" y="166436"/>
                    </a:lnTo>
                    <a:lnTo>
                      <a:pt x="231797" y="143655"/>
                    </a:lnTo>
                    <a:lnTo>
                      <a:pt x="272367" y="122256"/>
                    </a:lnTo>
                    <a:lnTo>
                      <a:pt x="315557" y="102316"/>
                    </a:lnTo>
                    <a:lnTo>
                      <a:pt x="361221" y="83910"/>
                    </a:lnTo>
                    <a:lnTo>
                      <a:pt x="409214" y="67117"/>
                    </a:lnTo>
                    <a:lnTo>
                      <a:pt x="459389" y="52012"/>
                    </a:lnTo>
                    <a:lnTo>
                      <a:pt x="511603" y="38673"/>
                    </a:lnTo>
                    <a:lnTo>
                      <a:pt x="565709" y="27176"/>
                    </a:lnTo>
                    <a:lnTo>
                      <a:pt x="621562" y="17597"/>
                    </a:lnTo>
                    <a:lnTo>
                      <a:pt x="679017" y="10013"/>
                    </a:lnTo>
                    <a:lnTo>
                      <a:pt x="737928" y="4501"/>
                    </a:lnTo>
                    <a:lnTo>
                      <a:pt x="798149" y="1138"/>
                    </a:lnTo>
                    <a:lnTo>
                      <a:pt x="859536" y="0"/>
                    </a:lnTo>
                    <a:lnTo>
                      <a:pt x="920922" y="1138"/>
                    </a:lnTo>
                    <a:lnTo>
                      <a:pt x="981143" y="4501"/>
                    </a:lnTo>
                    <a:lnTo>
                      <a:pt x="1040054" y="10013"/>
                    </a:lnTo>
                    <a:lnTo>
                      <a:pt x="1097509" y="17597"/>
                    </a:lnTo>
                    <a:lnTo>
                      <a:pt x="1153362" y="27176"/>
                    </a:lnTo>
                    <a:lnTo>
                      <a:pt x="1207468" y="38673"/>
                    </a:lnTo>
                    <a:lnTo>
                      <a:pt x="1259682" y="52012"/>
                    </a:lnTo>
                    <a:lnTo>
                      <a:pt x="1309857" y="67117"/>
                    </a:lnTo>
                    <a:lnTo>
                      <a:pt x="1357850" y="83910"/>
                    </a:lnTo>
                    <a:lnTo>
                      <a:pt x="1403514" y="102316"/>
                    </a:lnTo>
                    <a:lnTo>
                      <a:pt x="1446704" y="122256"/>
                    </a:lnTo>
                    <a:lnTo>
                      <a:pt x="1487274" y="143655"/>
                    </a:lnTo>
                    <a:lnTo>
                      <a:pt x="1525080" y="166436"/>
                    </a:lnTo>
                    <a:lnTo>
                      <a:pt x="1559975" y="190522"/>
                    </a:lnTo>
                    <a:lnTo>
                      <a:pt x="1591815" y="215837"/>
                    </a:lnTo>
                    <a:lnTo>
                      <a:pt x="1620453" y="242304"/>
                    </a:lnTo>
                    <a:lnTo>
                      <a:pt x="1667544" y="298388"/>
                    </a:lnTo>
                    <a:lnTo>
                      <a:pt x="1700085" y="358159"/>
                    </a:lnTo>
                    <a:lnTo>
                      <a:pt x="1716913" y="421005"/>
                    </a:lnTo>
                    <a:lnTo>
                      <a:pt x="1719072" y="453390"/>
                    </a:lnTo>
                    <a:lnTo>
                      <a:pt x="1716913" y="485774"/>
                    </a:lnTo>
                    <a:lnTo>
                      <a:pt x="1700085" y="548620"/>
                    </a:lnTo>
                    <a:lnTo>
                      <a:pt x="1667544" y="608391"/>
                    </a:lnTo>
                    <a:lnTo>
                      <a:pt x="1620453" y="664475"/>
                    </a:lnTo>
                    <a:lnTo>
                      <a:pt x="1591815" y="690942"/>
                    </a:lnTo>
                    <a:lnTo>
                      <a:pt x="1559975" y="716257"/>
                    </a:lnTo>
                    <a:lnTo>
                      <a:pt x="1525080" y="740343"/>
                    </a:lnTo>
                    <a:lnTo>
                      <a:pt x="1487274" y="763124"/>
                    </a:lnTo>
                    <a:lnTo>
                      <a:pt x="1446704" y="784523"/>
                    </a:lnTo>
                    <a:lnTo>
                      <a:pt x="1403514" y="804463"/>
                    </a:lnTo>
                    <a:lnTo>
                      <a:pt x="1357850" y="822869"/>
                    </a:lnTo>
                    <a:lnTo>
                      <a:pt x="1309857" y="839662"/>
                    </a:lnTo>
                    <a:lnTo>
                      <a:pt x="1259682" y="854767"/>
                    </a:lnTo>
                    <a:lnTo>
                      <a:pt x="1207468" y="868106"/>
                    </a:lnTo>
                    <a:lnTo>
                      <a:pt x="1153362" y="879603"/>
                    </a:lnTo>
                    <a:lnTo>
                      <a:pt x="1097509" y="889182"/>
                    </a:lnTo>
                    <a:lnTo>
                      <a:pt x="1040054" y="896766"/>
                    </a:lnTo>
                    <a:lnTo>
                      <a:pt x="981143" y="902278"/>
                    </a:lnTo>
                    <a:lnTo>
                      <a:pt x="920922" y="905641"/>
                    </a:lnTo>
                    <a:lnTo>
                      <a:pt x="859536" y="906780"/>
                    </a:lnTo>
                    <a:lnTo>
                      <a:pt x="798149" y="905641"/>
                    </a:lnTo>
                    <a:lnTo>
                      <a:pt x="737928" y="902278"/>
                    </a:lnTo>
                    <a:lnTo>
                      <a:pt x="679017" y="896766"/>
                    </a:lnTo>
                    <a:lnTo>
                      <a:pt x="621562" y="889182"/>
                    </a:lnTo>
                    <a:lnTo>
                      <a:pt x="565709" y="879603"/>
                    </a:lnTo>
                    <a:lnTo>
                      <a:pt x="511603" y="868106"/>
                    </a:lnTo>
                    <a:lnTo>
                      <a:pt x="459389" y="854767"/>
                    </a:lnTo>
                    <a:lnTo>
                      <a:pt x="409214" y="839662"/>
                    </a:lnTo>
                    <a:lnTo>
                      <a:pt x="361221" y="822869"/>
                    </a:lnTo>
                    <a:lnTo>
                      <a:pt x="315557" y="804463"/>
                    </a:lnTo>
                    <a:lnTo>
                      <a:pt x="272367" y="784523"/>
                    </a:lnTo>
                    <a:lnTo>
                      <a:pt x="231797" y="763124"/>
                    </a:lnTo>
                    <a:lnTo>
                      <a:pt x="193991" y="740343"/>
                    </a:lnTo>
                    <a:lnTo>
                      <a:pt x="159096" y="716257"/>
                    </a:lnTo>
                    <a:lnTo>
                      <a:pt x="127256" y="690942"/>
                    </a:lnTo>
                    <a:lnTo>
                      <a:pt x="98618" y="664475"/>
                    </a:lnTo>
                    <a:lnTo>
                      <a:pt x="51527" y="608391"/>
                    </a:lnTo>
                    <a:lnTo>
                      <a:pt x="18986" y="548620"/>
                    </a:lnTo>
                    <a:lnTo>
                      <a:pt x="2158" y="485774"/>
                    </a:lnTo>
                    <a:lnTo>
                      <a:pt x="0" y="453390"/>
                    </a:lnTo>
                    <a:close/>
                  </a:path>
                </a:pathLst>
              </a:custGeom>
              <a:ln w="25908"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98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1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92242" y="150734"/>
            <a:ext cx="7188041" cy="571500"/>
            <a:chOff x="-467677" y="160338"/>
            <a:chExt cx="9584054" cy="762000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5265102" y="175672"/>
              <a:ext cx="3851275" cy="714375"/>
              <a:chOff x="156" y="1248"/>
              <a:chExt cx="2426" cy="450"/>
            </a:xfrm>
          </p:grpSpPr>
          <p:sp>
            <p:nvSpPr>
              <p:cNvPr id="6" name="Rectangle 11"/>
              <p:cNvSpPr>
                <a:spLocks noChangeArrowheads="1"/>
              </p:cNvSpPr>
              <p:nvPr/>
            </p:nvSpPr>
            <p:spPr bwMode="auto">
              <a:xfrm>
                <a:off x="156" y="1248"/>
                <a:ext cx="2426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685800">
                  <a:lnSpc>
                    <a:spcPct val="120000"/>
                  </a:lnSpc>
                  <a:defRPr/>
                </a:pPr>
                <a:r>
                  <a:rPr kumimoji="1" lang="zh-CN" altLang="en-US" sz="2400" b="1" dirty="0">
                    <a:solidFill>
                      <a:srgbClr val="000000"/>
                    </a:solidFill>
                    <a:latin typeface="Times New Roman" pitchFamily="18" charset="0"/>
                  </a:rPr>
                  <a:t>若    不变，   不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</a:rPr>
                  <a:t>变；</a:t>
                </a:r>
                <a:endParaRPr kumimoji="1" lang="en-US" altLang="zh-CN" sz="2400" b="1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7" name="Object 12"/>
              <p:cNvGraphicFramePr>
                <a:graphicFrameLocks noChangeAspect="1"/>
              </p:cNvGraphicFramePr>
              <p:nvPr/>
            </p:nvGraphicFramePr>
            <p:xfrm>
              <a:off x="460" y="1363"/>
              <a:ext cx="239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330" name="公式" r:id="rId5" imgW="203040" imgH="241200" progId="Equation.3">
                      <p:embed/>
                    </p:oleObj>
                  </mc:Choice>
                  <mc:Fallback>
                    <p:oleObj name="公式" r:id="rId5" imgW="203040" imgH="24120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" y="1363"/>
                            <a:ext cx="239" cy="2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Object 13"/>
              <p:cNvGraphicFramePr>
                <a:graphicFrameLocks noChangeAspect="1"/>
              </p:cNvGraphicFramePr>
              <p:nvPr/>
            </p:nvGraphicFramePr>
            <p:xfrm>
              <a:off x="1404" y="1327"/>
              <a:ext cx="40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331" name="公式" r:id="rId7" imgW="126720" imgH="114120" progId="Equation.3">
                      <p:embed/>
                    </p:oleObj>
                  </mc:Choice>
                  <mc:Fallback>
                    <p:oleObj name="公式" r:id="rId7" imgW="126720" imgH="114120" progId="Equation.3">
                      <p:embed/>
                      <p:pic>
                        <p:nvPicPr>
                          <p:cNvPr id="8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04" y="1327"/>
                            <a:ext cx="404" cy="3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" name="Group 26"/>
            <p:cNvGrpSpPr>
              <a:grpSpLocks/>
            </p:cNvGrpSpPr>
            <p:nvPr/>
          </p:nvGrpSpPr>
          <p:grpSpPr bwMode="auto">
            <a:xfrm>
              <a:off x="-467677" y="160338"/>
              <a:ext cx="5732463" cy="762000"/>
              <a:chOff x="-205" y="2309"/>
              <a:chExt cx="3611" cy="480"/>
            </a:xfrm>
          </p:grpSpPr>
          <p:grpSp>
            <p:nvGrpSpPr>
              <p:cNvPr id="13" name="Group 25"/>
              <p:cNvGrpSpPr>
                <a:grpSpLocks/>
              </p:cNvGrpSpPr>
              <p:nvPr/>
            </p:nvGrpSpPr>
            <p:grpSpPr bwMode="auto">
              <a:xfrm>
                <a:off x="1042" y="2412"/>
                <a:ext cx="2364" cy="357"/>
                <a:chOff x="430" y="972"/>
                <a:chExt cx="2364" cy="357"/>
              </a:xfrm>
            </p:grpSpPr>
            <p:sp>
              <p:nvSpPr>
                <p:cNvPr id="17" name="Rectangle 8"/>
                <p:cNvSpPr>
                  <a:spLocks noChangeArrowheads="1"/>
                </p:cNvSpPr>
                <p:nvPr/>
              </p:nvSpPr>
              <p:spPr bwMode="auto">
                <a:xfrm>
                  <a:off x="430" y="972"/>
                  <a:ext cx="2364" cy="3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90000"/>
                    </a:lnSpc>
                    <a:spcBef>
                      <a:spcPct val="50000"/>
                    </a:spcBef>
                    <a:buClr>
                      <a:srgbClr val="0000CC"/>
                    </a:buClr>
                    <a:buFont typeface="Wingdings" pitchFamily="2" charset="2"/>
                    <a:buChar char="Ø"/>
                    <a:defRPr/>
                  </a:pPr>
                  <a:r>
                    <a:rPr kumimoji="1" lang="en-US" altLang="zh-CN" sz="2400" b="1">
                      <a:solidFill>
                        <a:srgbClr val="000000"/>
                      </a:solidFill>
                      <a:latin typeface="Times New Roman" pitchFamily="18" charset="0"/>
                    </a:rPr>
                    <a:t> </a:t>
                  </a:r>
                  <a:r>
                    <a:rPr kumimoji="1" lang="zh-CN" altLang="en-US" sz="2400" b="1">
                      <a:solidFill>
                        <a:srgbClr val="000000"/>
                      </a:solidFill>
                      <a:latin typeface="Times New Roman" pitchFamily="18" charset="0"/>
                    </a:rPr>
                    <a:t>守恒条件             ，</a:t>
                  </a:r>
                </a:p>
              </p:txBody>
            </p:sp>
            <p:graphicFrame>
              <p:nvGraphicFramePr>
                <p:cNvPr id="18" name="Object 9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785" y="976"/>
                <a:ext cx="768" cy="27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5332" name="公式" r:id="rId9" imgW="672840" imgH="241200" progId="Equation.3">
                        <p:embed/>
                      </p:oleObj>
                    </mc:Choice>
                    <mc:Fallback>
                      <p:oleObj name="公式" r:id="rId9" imgW="672840" imgH="241200" progId="Equation.3">
                        <p:embed/>
                        <p:pic>
                          <p:nvPicPr>
                            <p:cNvPr id="18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85" y="976"/>
                              <a:ext cx="768" cy="27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4" name="Group 17"/>
              <p:cNvGrpSpPr>
                <a:grpSpLocks/>
              </p:cNvGrpSpPr>
              <p:nvPr/>
            </p:nvGrpSpPr>
            <p:grpSpPr bwMode="auto">
              <a:xfrm>
                <a:off x="-205" y="2309"/>
                <a:ext cx="1222" cy="480"/>
                <a:chOff x="-109" y="432"/>
                <a:chExt cx="1069" cy="480"/>
              </a:xfrm>
            </p:grpSpPr>
            <p:sp>
              <p:nvSpPr>
                <p:cNvPr id="15" name="AutoShape 18"/>
                <p:cNvSpPr>
                  <a:spLocks noChangeArrowheads="1"/>
                </p:cNvSpPr>
                <p:nvPr/>
              </p:nvSpPr>
              <p:spPr bwMode="auto">
                <a:xfrm>
                  <a:off x="-109" y="432"/>
                  <a:ext cx="1069" cy="480"/>
                </a:xfrm>
                <a:prstGeom prst="horizontalScroll">
                  <a:avLst>
                    <a:gd name="adj" fmla="val 12500"/>
                  </a:avLst>
                </a:prstGeom>
                <a:gradFill rotWithShape="1">
                  <a:gsLst>
                    <a:gs pos="0">
                      <a:srgbClr val="E1F4FB"/>
                    </a:gs>
                    <a:gs pos="50000">
                      <a:schemeClr val="bg1"/>
                    </a:gs>
                    <a:gs pos="100000">
                      <a:srgbClr val="E1F4FB"/>
                    </a:gs>
                  </a:gsLst>
                  <a:lin ang="5400000" scaled="1"/>
                </a:gradFill>
                <a:ln w="9525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srgbClr val="000000"/>
                    </a:solidFill>
                    <a:ea typeface="宋体" pitchFamily="2" charset="-122"/>
                  </a:endParaRPr>
                </a:p>
              </p:txBody>
            </p:sp>
            <p:sp>
              <p:nvSpPr>
                <p:cNvPr id="1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" y="489"/>
                  <a:ext cx="957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zh-CN" altLang="en-US" sz="2400" b="1">
                      <a:solidFill>
                        <a:srgbClr val="CC0000"/>
                      </a:solidFill>
                      <a:latin typeface="Times New Roman" pitchFamily="18" charset="0"/>
                    </a:rPr>
                    <a:t>拓展</a:t>
                  </a:r>
                  <a:endParaRPr lang="zh-CN" altLang="en-US" sz="2400" b="1" dirty="0">
                    <a:solidFill>
                      <a:srgbClr val="CC0000"/>
                    </a:solidFill>
                    <a:latin typeface="Times New Roman" pitchFamily="18" charset="0"/>
                  </a:endParaRPr>
                </a:p>
              </p:txBody>
            </p:sp>
          </p:grpSp>
        </p:grpSp>
      </p:grpSp>
      <p:pic>
        <p:nvPicPr>
          <p:cNvPr id="19" name="滑冰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9195" y="1211821"/>
            <a:ext cx="6788468" cy="3818513"/>
          </a:xfrm>
          <a:prstGeom prst="rect">
            <a:avLst/>
          </a:prstGeom>
        </p:spPr>
      </p:pic>
      <p:grpSp>
        <p:nvGrpSpPr>
          <p:cNvPr id="21" name="Group 26"/>
          <p:cNvGrpSpPr>
            <a:grpSpLocks/>
          </p:cNvGrpSpPr>
          <p:nvPr/>
        </p:nvGrpSpPr>
        <p:grpSpPr bwMode="auto">
          <a:xfrm>
            <a:off x="2609137" y="645559"/>
            <a:ext cx="4661296" cy="535783"/>
            <a:chOff x="156" y="1248"/>
            <a:chExt cx="3915" cy="450"/>
          </a:xfrm>
        </p:grpSpPr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156" y="1248"/>
              <a:ext cx="391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lnSpc>
                  <a:spcPct val="120000"/>
                </a:lnSpc>
                <a:defRPr/>
              </a:pP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</a:rPr>
                <a:t>若    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</a:rPr>
                <a:t>变，   也变，但              不变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25" name="Object 14"/>
            <p:cNvGraphicFramePr>
              <a:graphicFrameLocks noChangeAspect="1"/>
            </p:cNvGraphicFramePr>
            <p:nvPr>
              <p:extLst/>
            </p:nvPr>
          </p:nvGraphicFramePr>
          <p:xfrm>
            <a:off x="1112" y="1299"/>
            <a:ext cx="404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33" name="公式" r:id="rId12" imgW="126720" imgH="114120" progId="Equation.3">
                    <p:embed/>
                  </p:oleObj>
                </mc:Choice>
                <mc:Fallback>
                  <p:oleObj name="公式" r:id="rId12" imgW="126720" imgH="114120" progId="Equation.3">
                    <p:embed/>
                    <p:pic>
                      <p:nvPicPr>
                        <p:cNvPr id="2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" y="1299"/>
                          <a:ext cx="404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5"/>
            <p:cNvGraphicFramePr>
              <a:graphicFrameLocks noChangeAspect="1"/>
            </p:cNvGraphicFramePr>
            <p:nvPr>
              <p:extLst/>
            </p:nvPr>
          </p:nvGraphicFramePr>
          <p:xfrm>
            <a:off x="2520" y="1323"/>
            <a:ext cx="788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34" name="公式" r:id="rId13" imgW="774360" imgH="241200" progId="Equation.3">
                    <p:embed/>
                  </p:oleObj>
                </mc:Choice>
                <mc:Fallback>
                  <p:oleObj name="公式" r:id="rId13" imgW="774360" imgH="241200" progId="Equation.3">
                    <p:embed/>
                    <p:pic>
                      <p:nvPicPr>
                        <p:cNvPr id="26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0" y="1323"/>
                          <a:ext cx="788" cy="2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459" y="1334"/>
            <a:ext cx="239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35" name="公式" r:id="rId15" imgW="203040" imgH="241200" progId="Equation.3">
                    <p:embed/>
                  </p:oleObj>
                </mc:Choice>
                <mc:Fallback>
                  <p:oleObj name="公式" r:id="rId15" imgW="203040" imgH="241200" progId="Equation.3">
                    <p:embed/>
                    <p:pic>
                      <p:nvPicPr>
                        <p:cNvPr id="27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" y="1334"/>
                          <a:ext cx="239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7510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8"/>
          <p:cNvSpPr>
            <a:spLocks noChangeArrowheads="1"/>
          </p:cNvSpPr>
          <p:nvPr/>
        </p:nvSpPr>
        <p:spPr bwMode="auto">
          <a:xfrm>
            <a:off x="113586" y="62598"/>
            <a:ext cx="914400" cy="57150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1F4FB"/>
              </a:gs>
              <a:gs pos="50000">
                <a:schemeClr val="bg1"/>
              </a:gs>
              <a:gs pos="100000">
                <a:srgbClr val="E1F4FB"/>
              </a:gs>
            </a:gsLst>
            <a:lin ang="5400000" scaled="1"/>
          </a:gra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0" y="148354"/>
            <a:ext cx="12192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应用</a:t>
            </a:r>
            <a:endParaRPr lang="zh-CN" altLang="en-US" sz="2400" b="1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pic>
        <p:nvPicPr>
          <p:cNvPr id="11" name="wy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1" y="62598"/>
            <a:ext cx="6750844" cy="50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4810481" y="3332284"/>
            <a:ext cx="2897626" cy="1580725"/>
            <a:chOff x="4578603" y="1107067"/>
            <a:chExt cx="3951096" cy="2155418"/>
          </a:xfrm>
        </p:grpSpPr>
        <p:sp>
          <p:nvSpPr>
            <p:cNvPr id="43" name="object 8"/>
            <p:cNvSpPr/>
            <p:nvPr/>
          </p:nvSpPr>
          <p:spPr>
            <a:xfrm>
              <a:off x="4578603" y="1107067"/>
              <a:ext cx="3285744" cy="1356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>
                <a:defRPr/>
              </a:pPr>
              <a:endParaRPr sz="13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4" name="object 14"/>
            <p:cNvSpPr/>
            <p:nvPr/>
          </p:nvSpPr>
          <p:spPr>
            <a:xfrm>
              <a:off x="7589264" y="1691267"/>
              <a:ext cx="940435" cy="86995"/>
            </a:xfrm>
            <a:custGeom>
              <a:avLst/>
              <a:gdLst/>
              <a:ahLst/>
              <a:cxnLst/>
              <a:rect l="l" t="t" r="r" b="b"/>
              <a:pathLst>
                <a:path w="940435" h="86994">
                  <a:moveTo>
                    <a:pt x="853439" y="0"/>
                  </a:moveTo>
                  <a:lnTo>
                    <a:pt x="853439" y="86868"/>
                  </a:lnTo>
                  <a:lnTo>
                    <a:pt x="911351" y="57912"/>
                  </a:lnTo>
                  <a:lnTo>
                    <a:pt x="867917" y="57912"/>
                  </a:lnTo>
                  <a:lnTo>
                    <a:pt x="867917" y="28956"/>
                  </a:lnTo>
                  <a:lnTo>
                    <a:pt x="911351" y="28956"/>
                  </a:lnTo>
                  <a:lnTo>
                    <a:pt x="853439" y="0"/>
                  </a:lnTo>
                  <a:close/>
                </a:path>
                <a:path w="940435" h="86994">
                  <a:moveTo>
                    <a:pt x="853439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853439" y="57912"/>
                  </a:lnTo>
                  <a:lnTo>
                    <a:pt x="853439" y="28956"/>
                  </a:lnTo>
                  <a:close/>
                </a:path>
                <a:path w="940435" h="86994">
                  <a:moveTo>
                    <a:pt x="911351" y="28956"/>
                  </a:moveTo>
                  <a:lnTo>
                    <a:pt x="867917" y="28956"/>
                  </a:lnTo>
                  <a:lnTo>
                    <a:pt x="867917" y="57912"/>
                  </a:lnTo>
                  <a:lnTo>
                    <a:pt x="911351" y="57912"/>
                  </a:lnTo>
                  <a:lnTo>
                    <a:pt x="940307" y="43434"/>
                  </a:lnTo>
                  <a:lnTo>
                    <a:pt x="911351" y="2895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5800">
                <a:defRPr/>
              </a:pPr>
              <a:endParaRPr sz="13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5" name="object 15"/>
            <p:cNvSpPr txBox="1"/>
            <p:nvPr/>
          </p:nvSpPr>
          <p:spPr>
            <a:xfrm>
              <a:off x="4750055" y="2809369"/>
              <a:ext cx="3779644" cy="453116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 defTabSz="685800">
                <a:spcBef>
                  <a:spcPts val="71"/>
                </a:spcBef>
                <a:defRPr/>
              </a:pPr>
              <a:r>
                <a:rPr sz="2100" b="1" spc="-4">
                  <a:solidFill>
                    <a:srgbClr val="000000"/>
                  </a:solidFill>
                  <a:cs typeface="+mn-ea"/>
                  <a:sym typeface="+mn-lt"/>
                </a:rPr>
                <a:t>WS-35</a:t>
              </a:r>
              <a:r>
                <a:rPr sz="2100" b="1" spc="-11" dirty="0">
                  <a:solidFill>
                    <a:srgbClr val="000000"/>
                  </a:solidFill>
                  <a:cs typeface="+mn-ea"/>
                  <a:sym typeface="+mn-lt"/>
                </a:rPr>
                <a:t>型</a:t>
              </a:r>
              <a:r>
                <a:rPr sz="2100" b="1" dirty="0">
                  <a:solidFill>
                    <a:srgbClr val="000000"/>
                  </a:solidFill>
                  <a:cs typeface="+mn-ea"/>
                  <a:sym typeface="+mn-lt"/>
                </a:rPr>
                <a:t>制</a:t>
              </a:r>
              <a:r>
                <a:rPr sz="2100" b="1" spc="-11" dirty="0">
                  <a:solidFill>
                    <a:srgbClr val="000000"/>
                  </a:solidFill>
                  <a:cs typeface="+mn-ea"/>
                  <a:sym typeface="+mn-lt"/>
                </a:rPr>
                <a:t>导</a:t>
              </a:r>
              <a:r>
                <a:rPr sz="2100" b="1" dirty="0">
                  <a:solidFill>
                    <a:srgbClr val="000000"/>
                  </a:solidFill>
                  <a:cs typeface="+mn-ea"/>
                  <a:sym typeface="+mn-lt"/>
                </a:rPr>
                <a:t>炮</a:t>
              </a:r>
              <a:r>
                <a:rPr sz="2100" b="1" spc="-11" dirty="0">
                  <a:solidFill>
                    <a:srgbClr val="000000"/>
                  </a:solidFill>
                  <a:cs typeface="+mn-ea"/>
                  <a:sym typeface="+mn-lt"/>
                </a:rPr>
                <a:t>弹</a:t>
              </a:r>
              <a:endParaRPr sz="21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22711" y="135340"/>
            <a:ext cx="3085396" cy="2697933"/>
            <a:chOff x="4639614" y="180453"/>
            <a:chExt cx="4113861" cy="3597244"/>
          </a:xfrm>
        </p:grpSpPr>
        <p:grpSp>
          <p:nvGrpSpPr>
            <p:cNvPr id="3" name="组合 2"/>
            <p:cNvGrpSpPr/>
            <p:nvPr/>
          </p:nvGrpSpPr>
          <p:grpSpPr>
            <a:xfrm>
              <a:off x="4639614" y="1789587"/>
              <a:ext cx="4113861" cy="1988110"/>
              <a:chOff x="500117" y="1195768"/>
              <a:chExt cx="4993879" cy="2413397"/>
            </a:xfrm>
          </p:grpSpPr>
          <p:sp>
            <p:nvSpPr>
              <p:cNvPr id="4" name="object 2"/>
              <p:cNvSpPr/>
              <p:nvPr/>
            </p:nvSpPr>
            <p:spPr>
              <a:xfrm>
                <a:off x="500118" y="1221057"/>
                <a:ext cx="4993878" cy="238810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object 22"/>
              <p:cNvSpPr/>
              <p:nvPr/>
            </p:nvSpPr>
            <p:spPr>
              <a:xfrm>
                <a:off x="500117" y="1195768"/>
                <a:ext cx="2718816" cy="238963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" name="object 3"/>
              <p:cNvSpPr txBox="1"/>
              <p:nvPr/>
            </p:nvSpPr>
            <p:spPr>
              <a:xfrm>
                <a:off x="1285468" y="2254264"/>
                <a:ext cx="2166620" cy="537850"/>
              </a:xfrm>
              <a:prstGeom prst="rect">
                <a:avLst/>
              </a:prstGeom>
            </p:spPr>
            <p:txBody>
              <a:bodyPr vert="horz" wrap="square" lIns="0" tIns="9049" rIns="0" bIns="0" rtlCol="0">
                <a:spAutoFit/>
              </a:bodyPr>
              <a:lstStyle/>
              <a:p>
                <a:pPr marL="9525" defTabSz="685800">
                  <a:spcBef>
                    <a:spcPts val="71"/>
                  </a:spcBef>
                  <a:defRPr/>
                </a:pPr>
                <a:r>
                  <a:rPr sz="2100" b="1" spc="-11">
                    <a:solidFill>
                      <a:srgbClr val="0000CC"/>
                    </a:solidFill>
                    <a:cs typeface="+mn-ea"/>
                    <a:sym typeface="+mn-lt"/>
                  </a:rPr>
                  <a:t>来</a:t>
                </a:r>
                <a:r>
                  <a:rPr sz="2100" b="1">
                    <a:solidFill>
                      <a:srgbClr val="0000CC"/>
                    </a:solidFill>
                    <a:cs typeface="+mn-ea"/>
                    <a:sym typeface="+mn-lt"/>
                  </a:rPr>
                  <a:t>复</a:t>
                </a:r>
                <a:r>
                  <a:rPr sz="2100" b="1" spc="-11">
                    <a:solidFill>
                      <a:srgbClr val="0000CC"/>
                    </a:solidFill>
                    <a:cs typeface="+mn-ea"/>
                    <a:sym typeface="+mn-lt"/>
                  </a:rPr>
                  <a:t>线</a:t>
                </a:r>
                <a:endParaRPr sz="21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143500" y="180453"/>
              <a:ext cx="3304201" cy="1177387"/>
              <a:chOff x="5621792" y="1553799"/>
              <a:chExt cx="3304201" cy="1177387"/>
            </a:xfrm>
          </p:grpSpPr>
          <p:sp>
            <p:nvSpPr>
              <p:cNvPr id="7" name="object 5"/>
              <p:cNvSpPr/>
              <p:nvPr/>
            </p:nvSpPr>
            <p:spPr>
              <a:xfrm>
                <a:off x="5621792" y="1960043"/>
                <a:ext cx="3275310" cy="771143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object 6"/>
              <p:cNvSpPr/>
              <p:nvPr/>
            </p:nvSpPr>
            <p:spPr>
              <a:xfrm>
                <a:off x="6753596" y="2354974"/>
                <a:ext cx="282575" cy="302260"/>
              </a:xfrm>
              <a:custGeom>
                <a:avLst/>
                <a:gdLst/>
                <a:ahLst/>
                <a:cxnLst/>
                <a:rect l="l" t="t" r="r" b="b"/>
                <a:pathLst>
                  <a:path w="282575" h="302260">
                    <a:moveTo>
                      <a:pt x="212344" y="200952"/>
                    </a:moveTo>
                    <a:lnTo>
                      <a:pt x="0" y="200952"/>
                    </a:lnTo>
                    <a:lnTo>
                      <a:pt x="95503" y="302044"/>
                    </a:lnTo>
                    <a:lnTo>
                      <a:pt x="212344" y="200952"/>
                    </a:lnTo>
                    <a:close/>
                  </a:path>
                  <a:path w="282575" h="302260">
                    <a:moveTo>
                      <a:pt x="246653" y="0"/>
                    </a:moveTo>
                    <a:lnTo>
                      <a:pt x="176733" y="11040"/>
                    </a:lnTo>
                    <a:lnTo>
                      <a:pt x="144446" y="31883"/>
                    </a:lnTo>
                    <a:lnTo>
                      <a:pt x="115082" y="62001"/>
                    </a:lnTo>
                    <a:lnTo>
                      <a:pt x="89497" y="100689"/>
                    </a:lnTo>
                    <a:lnTo>
                      <a:pt x="68546" y="147241"/>
                    </a:lnTo>
                    <a:lnTo>
                      <a:pt x="53085" y="200952"/>
                    </a:lnTo>
                    <a:lnTo>
                      <a:pt x="159257" y="200952"/>
                    </a:lnTo>
                    <a:lnTo>
                      <a:pt x="174216" y="148703"/>
                    </a:lnTo>
                    <a:lnTo>
                      <a:pt x="194710" y="102544"/>
                    </a:lnTo>
                    <a:lnTo>
                      <a:pt x="220056" y="63536"/>
                    </a:lnTo>
                    <a:lnTo>
                      <a:pt x="249572" y="32739"/>
                    </a:lnTo>
                    <a:lnTo>
                      <a:pt x="282575" y="11214"/>
                    </a:lnTo>
                    <a:lnTo>
                      <a:pt x="24665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object 7"/>
              <p:cNvSpPr/>
              <p:nvPr/>
            </p:nvSpPr>
            <p:spPr>
              <a:xfrm>
                <a:off x="6983085" y="2353743"/>
                <a:ext cx="293370" cy="303530"/>
              </a:xfrm>
              <a:custGeom>
                <a:avLst/>
                <a:gdLst/>
                <a:ahLst/>
                <a:cxnLst/>
                <a:rect l="l" t="t" r="r" b="b"/>
                <a:pathLst>
                  <a:path w="293370" h="303530">
                    <a:moveTo>
                      <a:pt x="106172" y="0"/>
                    </a:moveTo>
                    <a:lnTo>
                      <a:pt x="0" y="0"/>
                    </a:lnTo>
                    <a:lnTo>
                      <a:pt x="37719" y="6160"/>
                    </a:lnTo>
                    <a:lnTo>
                      <a:pt x="72842" y="23830"/>
                    </a:lnTo>
                    <a:lnTo>
                      <a:pt x="104620" y="51789"/>
                    </a:lnTo>
                    <a:lnTo>
                      <a:pt x="132302" y="88820"/>
                    </a:lnTo>
                    <a:lnTo>
                      <a:pt x="155138" y="133703"/>
                    </a:lnTo>
                    <a:lnTo>
                      <a:pt x="172378" y="185219"/>
                    </a:lnTo>
                    <a:lnTo>
                      <a:pt x="183272" y="242150"/>
                    </a:lnTo>
                    <a:lnTo>
                      <a:pt x="187071" y="303275"/>
                    </a:lnTo>
                    <a:lnTo>
                      <a:pt x="293243" y="303275"/>
                    </a:lnTo>
                    <a:lnTo>
                      <a:pt x="289439" y="242150"/>
                    </a:lnTo>
                    <a:lnTo>
                      <a:pt x="278532" y="185219"/>
                    </a:lnTo>
                    <a:lnTo>
                      <a:pt x="261276" y="133703"/>
                    </a:lnTo>
                    <a:lnTo>
                      <a:pt x="238426" y="88820"/>
                    </a:lnTo>
                    <a:lnTo>
                      <a:pt x="210736" y="51789"/>
                    </a:lnTo>
                    <a:lnTo>
                      <a:pt x="178960" y="23830"/>
                    </a:lnTo>
                    <a:lnTo>
                      <a:pt x="143854" y="6160"/>
                    </a:lnTo>
                    <a:lnTo>
                      <a:pt x="10617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object 11"/>
              <p:cNvSpPr/>
              <p:nvPr/>
            </p:nvSpPr>
            <p:spPr>
              <a:xfrm>
                <a:off x="7985558" y="2310245"/>
                <a:ext cx="940435" cy="86995"/>
              </a:xfrm>
              <a:custGeom>
                <a:avLst/>
                <a:gdLst/>
                <a:ahLst/>
                <a:cxnLst/>
                <a:rect l="l" t="t" r="r" b="b"/>
                <a:pathLst>
                  <a:path w="940434" h="86994">
                    <a:moveTo>
                      <a:pt x="853440" y="0"/>
                    </a:moveTo>
                    <a:lnTo>
                      <a:pt x="853440" y="86867"/>
                    </a:lnTo>
                    <a:lnTo>
                      <a:pt x="911352" y="57912"/>
                    </a:lnTo>
                    <a:lnTo>
                      <a:pt x="867918" y="57912"/>
                    </a:lnTo>
                    <a:lnTo>
                      <a:pt x="867918" y="28955"/>
                    </a:lnTo>
                    <a:lnTo>
                      <a:pt x="911351" y="28955"/>
                    </a:lnTo>
                    <a:lnTo>
                      <a:pt x="853440" y="0"/>
                    </a:lnTo>
                    <a:close/>
                  </a:path>
                  <a:path w="940434" h="86994">
                    <a:moveTo>
                      <a:pt x="853440" y="28955"/>
                    </a:moveTo>
                    <a:lnTo>
                      <a:pt x="0" y="28955"/>
                    </a:lnTo>
                    <a:lnTo>
                      <a:pt x="0" y="57912"/>
                    </a:lnTo>
                    <a:lnTo>
                      <a:pt x="853440" y="57912"/>
                    </a:lnTo>
                    <a:lnTo>
                      <a:pt x="853440" y="28955"/>
                    </a:lnTo>
                    <a:close/>
                  </a:path>
                  <a:path w="940434" h="86994">
                    <a:moveTo>
                      <a:pt x="911351" y="28955"/>
                    </a:moveTo>
                    <a:lnTo>
                      <a:pt x="867918" y="28955"/>
                    </a:lnTo>
                    <a:lnTo>
                      <a:pt x="867918" y="57912"/>
                    </a:lnTo>
                    <a:lnTo>
                      <a:pt x="911352" y="57912"/>
                    </a:lnTo>
                    <a:lnTo>
                      <a:pt x="940308" y="43434"/>
                    </a:lnTo>
                    <a:lnTo>
                      <a:pt x="911351" y="28955"/>
                    </a:lnTo>
                    <a:close/>
                  </a:path>
                </a:pathLst>
              </a:custGeom>
              <a:solidFill>
                <a:srgbClr val="0000FF"/>
              </a:solidFill>
            </p:spPr>
            <p:txBody>
              <a:bodyPr wrap="square" lIns="0" tIns="0" rIns="0" bIns="0" rtlCol="0"/>
              <a:lstStyle/>
              <a:p>
                <a:pPr defTabSz="685800">
                  <a:defRPr/>
                </a:pPr>
                <a:endParaRPr sz="135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" name="弧形 1"/>
              <p:cNvSpPr/>
              <p:nvPr/>
            </p:nvSpPr>
            <p:spPr>
              <a:xfrm flipH="1">
                <a:off x="7017595" y="1553799"/>
                <a:ext cx="373127" cy="849557"/>
              </a:xfrm>
              <a:prstGeom prst="arc">
                <a:avLst>
                  <a:gd name="adj1" fmla="val 11715615"/>
                  <a:gd name="adj2" fmla="val 124924"/>
                </a:avLst>
              </a:prstGeom>
              <a:ln w="28575">
                <a:solidFill>
                  <a:srgbClr val="CC00CC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srgbClr val="000000"/>
                  </a:solidFill>
                  <a:latin typeface="Calibri"/>
                  <a:ea typeface="宋体"/>
                </a:endParaRPr>
              </a:p>
            </p:txBody>
          </p:sp>
        </p:grpSp>
      </p:grpSp>
      <p:sp>
        <p:nvSpPr>
          <p:cNvPr id="25" name="object 13"/>
          <p:cNvSpPr/>
          <p:nvPr/>
        </p:nvSpPr>
        <p:spPr>
          <a:xfrm>
            <a:off x="1630863" y="1202336"/>
            <a:ext cx="2221992" cy="1581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defRPr/>
            </a:pPr>
            <a:endParaRPr sz="1350">
              <a:solidFill>
                <a:srgbClr val="00000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62325" y="2976617"/>
            <a:ext cx="1992571" cy="1857092"/>
            <a:chOff x="959099" y="3968823"/>
            <a:chExt cx="2656761" cy="247612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6943" y="3770979"/>
              <a:ext cx="2261073" cy="2656761"/>
            </a:xfrm>
            <a:prstGeom prst="rect">
              <a:avLst/>
            </a:prstGeom>
          </p:spPr>
        </p:pic>
        <p:sp>
          <p:nvSpPr>
            <p:cNvPr id="40" name="object 7"/>
            <p:cNvSpPr txBox="1"/>
            <p:nvPr/>
          </p:nvSpPr>
          <p:spPr>
            <a:xfrm>
              <a:off x="1216496" y="6001875"/>
              <a:ext cx="1807210" cy="443071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 defTabSz="685800">
                <a:spcBef>
                  <a:spcPts val="71"/>
                </a:spcBef>
                <a:defRPr/>
              </a:pPr>
              <a:r>
                <a:rPr sz="2100" b="1" dirty="0">
                  <a:solidFill>
                    <a:srgbClr val="000000"/>
                  </a:solidFill>
                  <a:cs typeface="+mn-ea"/>
                  <a:sym typeface="+mn-lt"/>
                </a:rPr>
                <a:t>三</a:t>
              </a:r>
              <a:r>
                <a:rPr sz="2100" b="1" spc="-8" dirty="0">
                  <a:solidFill>
                    <a:srgbClr val="000000"/>
                  </a:solidFill>
                  <a:cs typeface="+mn-ea"/>
                  <a:sym typeface="+mn-lt"/>
                </a:rPr>
                <a:t>轴陀螺</a:t>
              </a:r>
              <a:r>
                <a:rPr sz="2100" b="1" spc="-11" dirty="0">
                  <a:solidFill>
                    <a:srgbClr val="000000"/>
                  </a:solidFill>
                  <a:cs typeface="+mn-ea"/>
                  <a:sym typeface="+mn-lt"/>
                </a:rPr>
                <a:t>仪</a:t>
              </a:r>
              <a:endParaRPr sz="21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0" y="148354"/>
            <a:ext cx="12192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2400" b="1">
                <a:solidFill>
                  <a:srgbClr val="CC0000"/>
                </a:solidFill>
                <a:latin typeface="Times New Roman" pitchFamily="18" charset="0"/>
              </a:rPr>
              <a:t>应用</a:t>
            </a:r>
            <a:endParaRPr lang="zh-CN" altLang="en-US" sz="2400" b="1" dirty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23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6"/>
          <p:cNvGrpSpPr>
            <a:grpSpLocks/>
          </p:cNvGrpSpPr>
          <p:nvPr/>
        </p:nvGrpSpPr>
        <p:grpSpPr bwMode="auto">
          <a:xfrm>
            <a:off x="2869406" y="1534716"/>
            <a:ext cx="1485900" cy="2171700"/>
            <a:chOff x="624" y="921"/>
            <a:chExt cx="1248" cy="1824"/>
          </a:xfrm>
        </p:grpSpPr>
        <p:sp>
          <p:nvSpPr>
            <p:cNvPr id="14353" name="Rectangle 6" descr="永恒"/>
            <p:cNvSpPr>
              <a:spLocks noChangeArrowheads="1"/>
            </p:cNvSpPr>
            <p:nvPr/>
          </p:nvSpPr>
          <p:spPr bwMode="auto">
            <a:xfrm>
              <a:off x="864" y="921"/>
              <a:ext cx="1008" cy="9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14354" name="Line 7"/>
            <p:cNvSpPr>
              <a:spLocks noChangeShapeType="1"/>
            </p:cNvSpPr>
            <p:nvPr/>
          </p:nvSpPr>
          <p:spPr bwMode="auto">
            <a:xfrm>
              <a:off x="1344" y="1017"/>
              <a:ext cx="0" cy="13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4355" name="Rectangle 8" descr="球体"/>
            <p:cNvSpPr>
              <a:spLocks noChangeArrowheads="1"/>
            </p:cNvSpPr>
            <p:nvPr/>
          </p:nvSpPr>
          <p:spPr bwMode="auto">
            <a:xfrm>
              <a:off x="1152" y="2409"/>
              <a:ext cx="432" cy="336"/>
            </a:xfrm>
            <a:prstGeom prst="rect">
              <a:avLst/>
            </a:prstGeom>
            <a:pattFill prst="sphere">
              <a:fgClr>
                <a:srgbClr val="CC9900"/>
              </a:fgClr>
              <a:bgClr>
                <a:srgbClr val="FFFFFF"/>
              </a:bgClr>
            </a:patt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14356" name="AutoShape 9"/>
            <p:cNvSpPr>
              <a:spLocks noChangeArrowheads="1"/>
            </p:cNvSpPr>
            <p:nvPr/>
          </p:nvSpPr>
          <p:spPr bwMode="auto">
            <a:xfrm>
              <a:off x="672" y="2553"/>
              <a:ext cx="288" cy="96"/>
            </a:xfrm>
            <a:prstGeom prst="homePlate">
              <a:avLst>
                <a:gd name="adj" fmla="val 75000"/>
              </a:avLst>
            </a:prstGeom>
            <a:gradFill rotWithShape="0">
              <a:gsLst>
                <a:gs pos="0">
                  <a:srgbClr val="878700"/>
                </a:gs>
                <a:gs pos="50000">
                  <a:srgbClr val="CCCC00"/>
                </a:gs>
                <a:gs pos="100000">
                  <a:srgbClr val="878700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14357" name="Line 10"/>
            <p:cNvSpPr>
              <a:spLocks noChangeShapeType="1"/>
            </p:cNvSpPr>
            <p:nvPr/>
          </p:nvSpPr>
          <p:spPr bwMode="auto">
            <a:xfrm>
              <a:off x="624" y="2457"/>
              <a:ext cx="43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4338" name="Object 11"/>
            <p:cNvGraphicFramePr>
              <a:graphicFrameLocks noChangeAspect="1"/>
            </p:cNvGraphicFramePr>
            <p:nvPr/>
          </p:nvGraphicFramePr>
          <p:xfrm>
            <a:off x="751" y="2153"/>
            <a:ext cx="21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02" name="Equation" r:id="rId4" imgW="126720" imgH="177480" progId="Equation.3">
                    <p:embed/>
                  </p:oleObj>
                </mc:Choice>
                <mc:Fallback>
                  <p:oleObj name="Equation" r:id="rId4" imgW="126720" imgH="177480" progId="Equation.3">
                    <p:embed/>
                    <p:pic>
                      <p:nvPicPr>
                        <p:cNvPr id="1433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1" y="2153"/>
                          <a:ext cx="216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9" name="Object 13"/>
            <p:cNvGraphicFramePr>
              <a:graphicFrameLocks noChangeAspect="1"/>
            </p:cNvGraphicFramePr>
            <p:nvPr/>
          </p:nvGraphicFramePr>
          <p:xfrm>
            <a:off x="1152" y="1017"/>
            <a:ext cx="188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03" name="Equation" r:id="rId6" imgW="164880" imgH="190440" progId="Equation.3">
                    <p:embed/>
                  </p:oleObj>
                </mc:Choice>
                <mc:Fallback>
                  <p:oleObj name="Equation" r:id="rId6" imgW="164880" imgH="190440" progId="Equation.3">
                    <p:embed/>
                    <p:pic>
                      <p:nvPicPr>
                        <p:cNvPr id="1433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017"/>
                          <a:ext cx="188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4625579" y="1384698"/>
            <a:ext cx="29690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kumimoji="1" lang="zh-CN" altLang="en-US" sz="2400" b="1">
                <a:solidFill>
                  <a:srgbClr val="000066"/>
                </a:solidFill>
                <a:latin typeface="Times New Roman" pitchFamily="18" charset="0"/>
              </a:rPr>
              <a:t>以子弹和沙袋为系统</a:t>
            </a:r>
          </a:p>
        </p:txBody>
      </p:sp>
      <p:sp>
        <p:nvSpPr>
          <p:cNvPr id="201788" name="Rectangle 60"/>
          <p:cNvSpPr>
            <a:spLocks noChangeArrowheads="1"/>
          </p:cNvSpPr>
          <p:nvPr/>
        </p:nvSpPr>
        <p:spPr bwMode="auto">
          <a:xfrm>
            <a:off x="5057775" y="1978819"/>
            <a:ext cx="17315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动量守恒；</a:t>
            </a:r>
          </a:p>
        </p:txBody>
      </p:sp>
      <p:sp>
        <p:nvSpPr>
          <p:cNvPr id="201789" name="Rectangle 61"/>
          <p:cNvSpPr>
            <a:spLocks noChangeArrowheads="1"/>
          </p:cNvSpPr>
          <p:nvPr/>
        </p:nvSpPr>
        <p:spPr bwMode="auto">
          <a:xfrm>
            <a:off x="5057776" y="2571750"/>
            <a:ext cx="2040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角动量守恒；</a:t>
            </a:r>
          </a:p>
        </p:txBody>
      </p:sp>
      <p:sp>
        <p:nvSpPr>
          <p:cNvPr id="201790" name="Rectangle 62"/>
          <p:cNvSpPr>
            <a:spLocks noChangeArrowheads="1"/>
          </p:cNvSpPr>
          <p:nvPr/>
        </p:nvSpPr>
        <p:spPr bwMode="auto">
          <a:xfrm>
            <a:off x="5057775" y="3163491"/>
            <a:ext cx="21948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机械能</a:t>
            </a:r>
            <a:r>
              <a:rPr kumimoji="1" lang="zh-CN" altLang="en-US" sz="2400" b="1">
                <a:solidFill>
                  <a:srgbClr val="CC0000"/>
                </a:solidFill>
                <a:latin typeface="Times New Roman" pitchFamily="18" charset="0"/>
              </a:rPr>
              <a:t>不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守恒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grpSp>
        <p:nvGrpSpPr>
          <p:cNvPr id="3" name="Group 101"/>
          <p:cNvGrpSpPr>
            <a:grpSpLocks/>
          </p:cNvGrpSpPr>
          <p:nvPr/>
        </p:nvGrpSpPr>
        <p:grpSpPr bwMode="auto">
          <a:xfrm>
            <a:off x="659845" y="301466"/>
            <a:ext cx="2008346" cy="514350"/>
            <a:chOff x="431" y="618"/>
            <a:chExt cx="780" cy="432"/>
          </a:xfrm>
        </p:grpSpPr>
        <p:sp>
          <p:nvSpPr>
            <p:cNvPr id="201798" name="AutoShape 70"/>
            <p:cNvSpPr>
              <a:spLocks noChangeArrowheads="1"/>
            </p:cNvSpPr>
            <p:nvPr/>
          </p:nvSpPr>
          <p:spPr bwMode="auto">
            <a:xfrm>
              <a:off x="431" y="618"/>
              <a:ext cx="771" cy="432"/>
            </a:xfrm>
            <a:prstGeom prst="horizontalScroll">
              <a:avLst>
                <a:gd name="adj" fmla="val 12500"/>
              </a:avLst>
            </a:prstGeom>
            <a:gradFill rotWithShape="1">
              <a:gsLst>
                <a:gs pos="0">
                  <a:srgbClr val="EDFFD2"/>
                </a:gs>
                <a:gs pos="50000">
                  <a:schemeClr val="bg1"/>
                </a:gs>
                <a:gs pos="100000">
                  <a:srgbClr val="EDFFD2"/>
                </a:gs>
              </a:gsLst>
              <a:lin ang="5400000" scaled="1"/>
            </a:gradFill>
            <a:ln w="19050">
              <a:solidFill>
                <a:srgbClr val="0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4352" name="Text Box 71"/>
            <p:cNvSpPr txBox="1">
              <a:spLocks noChangeArrowheads="1"/>
            </p:cNvSpPr>
            <p:nvPr/>
          </p:nvSpPr>
          <p:spPr bwMode="auto">
            <a:xfrm>
              <a:off x="494" y="661"/>
              <a:ext cx="717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lang="zh-CN" altLang="en-US" sz="2400" b="1" smtClean="0">
                  <a:solidFill>
                    <a:srgbClr val="CC0000"/>
                  </a:solidFill>
                  <a:latin typeface="Times New Roman" pitchFamily="18" charset="0"/>
                </a:rPr>
                <a:t>几个模型</a:t>
              </a:r>
              <a:endParaRPr lang="zh-CN" altLang="en-US" sz="2400" b="1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01817" name="Rectangle 89"/>
          <p:cNvSpPr>
            <a:spLocks noChangeArrowheads="1"/>
          </p:cNvSpPr>
          <p:nvPr/>
        </p:nvSpPr>
        <p:spPr bwMode="auto">
          <a:xfrm>
            <a:off x="1982391" y="1491854"/>
            <a:ext cx="628650" cy="20574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0" scaled="1"/>
          </a:gra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>
              <a:spcBef>
                <a:spcPct val="50000"/>
              </a:spcBef>
              <a:defRPr/>
            </a:pPr>
            <a:endParaRPr lang="zh-CN" altLang="en-US" sz="2400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4347" name="Rectangle 87"/>
          <p:cNvSpPr>
            <a:spLocks noChangeArrowheads="1"/>
          </p:cNvSpPr>
          <p:nvPr/>
        </p:nvSpPr>
        <p:spPr bwMode="auto">
          <a:xfrm>
            <a:off x="1925242" y="1498998"/>
            <a:ext cx="45839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defRPr/>
            </a:pP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</a:rPr>
              <a:t>子弹击入沙袋</a:t>
            </a:r>
          </a:p>
        </p:txBody>
      </p:sp>
      <p:sp>
        <p:nvSpPr>
          <p:cNvPr id="14348" name="Rectangle 88"/>
          <p:cNvSpPr>
            <a:spLocks noChangeArrowheads="1"/>
          </p:cNvSpPr>
          <p:nvPr/>
        </p:nvSpPr>
        <p:spPr bwMode="auto">
          <a:xfrm>
            <a:off x="2209800" y="1498998"/>
            <a:ext cx="458391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defRPr/>
            </a:pP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</a:rPr>
              <a:t>细绳质量不计</a:t>
            </a:r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4D6F82C8-8718-4C89-95E0-E8E3967DEB7B}" type="slidenum">
              <a:rPr lang="en-US" altLang="zh-CN" sz="1350">
                <a:latin typeface="Calibri"/>
              </a:rPr>
              <a:pPr defTabSz="685800">
                <a:defRPr/>
              </a:pPr>
              <a:t>18</a:t>
            </a:fld>
            <a:endParaRPr lang="en-US" altLang="zh-CN" sz="135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00527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1" grpId="0"/>
      <p:bldP spid="201788" grpId="0"/>
      <p:bldP spid="201789" grpId="0"/>
      <p:bldP spid="2017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087166" y="1524000"/>
            <a:ext cx="1466850" cy="2343150"/>
            <a:chOff x="612" y="1008"/>
            <a:chExt cx="1232" cy="1968"/>
          </a:xfrm>
        </p:grpSpPr>
        <p:sp>
          <p:nvSpPr>
            <p:cNvPr id="15371" name="AutoShape 5"/>
            <p:cNvSpPr>
              <a:spLocks noChangeArrowheads="1"/>
            </p:cNvSpPr>
            <p:nvPr/>
          </p:nvSpPr>
          <p:spPr bwMode="auto">
            <a:xfrm>
              <a:off x="1556" y="1008"/>
              <a:ext cx="288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5372" name="Oval 6"/>
            <p:cNvSpPr>
              <a:spLocks noChangeArrowheads="1"/>
            </p:cNvSpPr>
            <p:nvPr/>
          </p:nvSpPr>
          <p:spPr bwMode="auto">
            <a:xfrm>
              <a:off x="1664" y="1143"/>
              <a:ext cx="60" cy="4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279559" name="Rectangle 7"/>
            <p:cNvSpPr>
              <a:spLocks noChangeArrowheads="1"/>
            </p:cNvSpPr>
            <p:nvPr/>
          </p:nvSpPr>
          <p:spPr bwMode="auto">
            <a:xfrm>
              <a:off x="1652" y="1200"/>
              <a:ext cx="96" cy="165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7607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76078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5374" name="AutoShape 8"/>
            <p:cNvSpPr>
              <a:spLocks noChangeArrowheads="1"/>
            </p:cNvSpPr>
            <p:nvPr/>
          </p:nvSpPr>
          <p:spPr bwMode="auto">
            <a:xfrm>
              <a:off x="1268" y="2448"/>
              <a:ext cx="288" cy="96"/>
            </a:xfrm>
            <a:prstGeom prst="homePlate">
              <a:avLst>
                <a:gd name="adj" fmla="val 75000"/>
              </a:avLst>
            </a:prstGeom>
            <a:gradFill rotWithShape="0">
              <a:gsLst>
                <a:gs pos="0">
                  <a:srgbClr val="9B9B00"/>
                </a:gs>
                <a:gs pos="50000">
                  <a:srgbClr val="CCCC00"/>
                </a:gs>
                <a:gs pos="100000">
                  <a:srgbClr val="9B9B00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15375" name="Line 9"/>
            <p:cNvSpPr>
              <a:spLocks noChangeShapeType="1"/>
            </p:cNvSpPr>
            <p:nvPr/>
          </p:nvSpPr>
          <p:spPr bwMode="auto">
            <a:xfrm>
              <a:off x="1172" y="2640"/>
              <a:ext cx="43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79562" name="Rectangle 10"/>
            <p:cNvSpPr>
              <a:spLocks noChangeArrowheads="1"/>
            </p:cNvSpPr>
            <p:nvPr/>
          </p:nvSpPr>
          <p:spPr bwMode="auto">
            <a:xfrm>
              <a:off x="612" y="1162"/>
              <a:ext cx="391" cy="1435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685800">
                <a:defRPr/>
              </a:pP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子弹击入杆</a:t>
              </a:r>
            </a:p>
          </p:txBody>
        </p:sp>
        <p:graphicFrame>
          <p:nvGraphicFramePr>
            <p:cNvPr id="15362" name="Object 11"/>
            <p:cNvGraphicFramePr>
              <a:graphicFrameLocks noChangeAspect="1"/>
            </p:cNvGraphicFramePr>
            <p:nvPr/>
          </p:nvGraphicFramePr>
          <p:xfrm>
            <a:off x="1412" y="1104"/>
            <a:ext cx="188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26" name="Equation" r:id="rId3" imgW="164880" imgH="190440" progId="Equation.3">
                    <p:embed/>
                  </p:oleObj>
                </mc:Choice>
                <mc:Fallback>
                  <p:oleObj name="Equation" r:id="rId3" imgW="164880" imgH="190440" progId="Equation.3">
                    <p:embed/>
                    <p:pic>
                      <p:nvPicPr>
                        <p:cNvPr id="1536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2" y="1104"/>
                          <a:ext cx="188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3" name="Object 12"/>
            <p:cNvGraphicFramePr>
              <a:graphicFrameLocks noChangeAspect="1"/>
            </p:cNvGraphicFramePr>
            <p:nvPr/>
          </p:nvGraphicFramePr>
          <p:xfrm>
            <a:off x="1268" y="2672"/>
            <a:ext cx="21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27" name="Equation" r:id="rId5" imgW="126720" imgH="177480" progId="Equation.3">
                    <p:embed/>
                  </p:oleObj>
                </mc:Choice>
                <mc:Fallback>
                  <p:oleObj name="Equation" r:id="rId5" imgW="126720" imgH="177480" progId="Equation.3">
                    <p:embed/>
                    <p:pic>
                      <p:nvPicPr>
                        <p:cNvPr id="1536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8" y="2672"/>
                          <a:ext cx="216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65" name="Text Box 14"/>
          <p:cNvSpPr txBox="1">
            <a:spLocks noChangeArrowheads="1"/>
          </p:cNvSpPr>
          <p:nvPr/>
        </p:nvSpPr>
        <p:spPr bwMode="auto">
          <a:xfrm>
            <a:off x="4463654" y="1164432"/>
            <a:ext cx="28074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66"/>
                </a:solidFill>
                <a:latin typeface="Times New Roman" pitchFamily="18" charset="0"/>
              </a:rPr>
              <a:t>以子弹和杆为系统</a:t>
            </a:r>
          </a:p>
        </p:txBody>
      </p:sp>
      <p:sp>
        <p:nvSpPr>
          <p:cNvPr id="279567" name="Rectangle 15"/>
          <p:cNvSpPr>
            <a:spLocks noChangeArrowheads="1"/>
          </p:cNvSpPr>
          <p:nvPr/>
        </p:nvSpPr>
        <p:spPr bwMode="auto">
          <a:xfrm>
            <a:off x="4842272" y="3055144"/>
            <a:ext cx="2376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机械能</a:t>
            </a:r>
            <a:r>
              <a:rPr kumimoji="1" lang="zh-CN" altLang="en-US" sz="2400" b="1">
                <a:solidFill>
                  <a:srgbClr val="CC0000"/>
                </a:solidFill>
                <a:latin typeface="Times New Roman" pitchFamily="18" charset="0"/>
              </a:rPr>
              <a:t>不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守恒．</a:t>
            </a:r>
          </a:p>
        </p:txBody>
      </p:sp>
      <p:sp>
        <p:nvSpPr>
          <p:cNvPr id="279568" name="Rectangle 16"/>
          <p:cNvSpPr>
            <a:spLocks noChangeArrowheads="1"/>
          </p:cNvSpPr>
          <p:nvPr/>
        </p:nvSpPr>
        <p:spPr bwMode="auto">
          <a:xfrm>
            <a:off x="4842273" y="2406254"/>
            <a:ext cx="2040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角动量守恒；</a:t>
            </a:r>
          </a:p>
        </p:txBody>
      </p:sp>
      <p:sp>
        <p:nvSpPr>
          <p:cNvPr id="279569" name="Rectangle 17"/>
          <p:cNvSpPr>
            <a:spLocks noChangeArrowheads="1"/>
          </p:cNvSpPr>
          <p:nvPr/>
        </p:nvSpPr>
        <p:spPr bwMode="auto">
          <a:xfrm>
            <a:off x="4842273" y="1812132"/>
            <a:ext cx="2040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动量</a:t>
            </a:r>
            <a:r>
              <a:rPr kumimoji="1" lang="zh-CN" altLang="en-US" sz="2400" b="1">
                <a:solidFill>
                  <a:srgbClr val="CC0000"/>
                </a:solidFill>
                <a:latin typeface="Times New Roman" pitchFamily="18" charset="0"/>
              </a:rPr>
              <a:t>不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守恒；</a:t>
            </a: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389CD131-A465-4232-9B6F-297A5301531B}" type="slidenum">
              <a:rPr lang="en-US" altLang="zh-CN" sz="1350">
                <a:latin typeface="Calibri"/>
              </a:rPr>
              <a:pPr defTabSz="685800">
                <a:defRPr/>
              </a:pPr>
              <a:t>19</a:t>
            </a:fld>
            <a:endParaRPr lang="en-US" altLang="zh-CN" sz="135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701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67" grpId="0"/>
      <p:bldP spid="279568" grpId="0"/>
      <p:bldP spid="2795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FA105675-6BB1-4696-BB11-204C63C9B07B}" type="slidenum">
              <a:rPr lang="zh-CN" altLang="en-US" sz="1350">
                <a:latin typeface="Calibri"/>
              </a:rPr>
              <a:pPr defTabSz="685800">
                <a:defRPr/>
              </a:pPr>
              <a:t>2</a:t>
            </a:fld>
            <a:endParaRPr lang="en-US" altLang="zh-CN" sz="1350">
              <a:latin typeface="Calibri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481580" y="2380897"/>
            <a:ext cx="2992226" cy="2049863"/>
            <a:chOff x="1548383" y="3088805"/>
            <a:chExt cx="3513165" cy="2406738"/>
          </a:xfrm>
        </p:grpSpPr>
        <p:sp>
          <p:nvSpPr>
            <p:cNvPr id="4" name="object 2"/>
            <p:cNvSpPr/>
            <p:nvPr/>
          </p:nvSpPr>
          <p:spPr>
            <a:xfrm>
              <a:off x="1548383" y="3088805"/>
              <a:ext cx="3513165" cy="24067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>
                <a:defRPr/>
              </a:pPr>
              <a:endParaRPr sz="13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" name="object 3"/>
            <p:cNvSpPr txBox="1"/>
            <p:nvPr/>
          </p:nvSpPr>
          <p:spPr>
            <a:xfrm>
              <a:off x="2571369" y="5038090"/>
              <a:ext cx="2165350" cy="390156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 defTabSz="685800">
                <a:spcBef>
                  <a:spcPts val="71"/>
                </a:spcBef>
                <a:defRPr/>
              </a:pPr>
              <a:r>
                <a:rPr sz="2100" b="1" dirty="0">
                  <a:solidFill>
                    <a:srgbClr val="0000FF"/>
                  </a:solidFill>
                  <a:cs typeface="+mn-ea"/>
                  <a:sym typeface="+mn-lt"/>
                </a:rPr>
                <a:t>单</a:t>
              </a:r>
              <a:r>
                <a:rPr sz="2100" b="1" spc="-11" dirty="0">
                  <a:solidFill>
                    <a:srgbClr val="0000FF"/>
                  </a:solidFill>
                  <a:cs typeface="+mn-ea"/>
                  <a:sym typeface="+mn-lt"/>
                </a:rPr>
                <a:t>旋翼直</a:t>
              </a:r>
              <a:r>
                <a:rPr sz="2100" b="1" dirty="0">
                  <a:solidFill>
                    <a:srgbClr val="0000FF"/>
                  </a:solidFill>
                  <a:cs typeface="+mn-ea"/>
                  <a:sym typeface="+mn-lt"/>
                </a:rPr>
                <a:t>升</a:t>
              </a:r>
              <a:r>
                <a:rPr sz="2100" b="1" spc="-11" dirty="0">
                  <a:solidFill>
                    <a:srgbClr val="0000FF"/>
                  </a:solidFill>
                  <a:cs typeface="+mn-ea"/>
                  <a:sym typeface="+mn-lt"/>
                </a:rPr>
                <a:t>机</a:t>
              </a:r>
              <a:endParaRPr sz="21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" name="object 4"/>
            <p:cNvSpPr/>
            <p:nvPr/>
          </p:nvSpPr>
          <p:spPr>
            <a:xfrm>
              <a:off x="1548383" y="3500627"/>
              <a:ext cx="789940" cy="906780"/>
            </a:xfrm>
            <a:custGeom>
              <a:avLst/>
              <a:gdLst/>
              <a:ahLst/>
              <a:cxnLst/>
              <a:rect l="l" t="t" r="r" b="b"/>
              <a:pathLst>
                <a:path w="789939" h="906779">
                  <a:moveTo>
                    <a:pt x="0" y="453390"/>
                  </a:moveTo>
                  <a:lnTo>
                    <a:pt x="2315" y="403980"/>
                  </a:lnTo>
                  <a:lnTo>
                    <a:pt x="9101" y="356114"/>
                  </a:lnTo>
                  <a:lnTo>
                    <a:pt x="20116" y="310066"/>
                  </a:lnTo>
                  <a:lnTo>
                    <a:pt x="35121" y="266115"/>
                  </a:lnTo>
                  <a:lnTo>
                    <a:pt x="53876" y="224536"/>
                  </a:lnTo>
                  <a:lnTo>
                    <a:pt x="76139" y="185604"/>
                  </a:lnTo>
                  <a:lnTo>
                    <a:pt x="101669" y="149598"/>
                  </a:lnTo>
                  <a:lnTo>
                    <a:pt x="130228" y="116793"/>
                  </a:lnTo>
                  <a:lnTo>
                    <a:pt x="161574" y="87465"/>
                  </a:lnTo>
                  <a:lnTo>
                    <a:pt x="195467" y="61891"/>
                  </a:lnTo>
                  <a:lnTo>
                    <a:pt x="231666" y="40347"/>
                  </a:lnTo>
                  <a:lnTo>
                    <a:pt x="269930" y="23109"/>
                  </a:lnTo>
                  <a:lnTo>
                    <a:pt x="310021" y="10455"/>
                  </a:lnTo>
                  <a:lnTo>
                    <a:pt x="351696" y="2659"/>
                  </a:lnTo>
                  <a:lnTo>
                    <a:pt x="394716" y="0"/>
                  </a:lnTo>
                  <a:lnTo>
                    <a:pt x="437735" y="2659"/>
                  </a:lnTo>
                  <a:lnTo>
                    <a:pt x="479410" y="10455"/>
                  </a:lnTo>
                  <a:lnTo>
                    <a:pt x="519501" y="23109"/>
                  </a:lnTo>
                  <a:lnTo>
                    <a:pt x="557765" y="40347"/>
                  </a:lnTo>
                  <a:lnTo>
                    <a:pt x="593964" y="61891"/>
                  </a:lnTo>
                  <a:lnTo>
                    <a:pt x="627857" y="87465"/>
                  </a:lnTo>
                  <a:lnTo>
                    <a:pt x="659203" y="116793"/>
                  </a:lnTo>
                  <a:lnTo>
                    <a:pt x="687762" y="149598"/>
                  </a:lnTo>
                  <a:lnTo>
                    <a:pt x="713292" y="185604"/>
                  </a:lnTo>
                  <a:lnTo>
                    <a:pt x="735555" y="224536"/>
                  </a:lnTo>
                  <a:lnTo>
                    <a:pt x="754310" y="266115"/>
                  </a:lnTo>
                  <a:lnTo>
                    <a:pt x="769315" y="310066"/>
                  </a:lnTo>
                  <a:lnTo>
                    <a:pt x="780330" y="356114"/>
                  </a:lnTo>
                  <a:lnTo>
                    <a:pt x="787116" y="403980"/>
                  </a:lnTo>
                  <a:lnTo>
                    <a:pt x="789431" y="453390"/>
                  </a:lnTo>
                  <a:lnTo>
                    <a:pt x="787116" y="502799"/>
                  </a:lnTo>
                  <a:lnTo>
                    <a:pt x="780330" y="550665"/>
                  </a:lnTo>
                  <a:lnTo>
                    <a:pt x="769315" y="596713"/>
                  </a:lnTo>
                  <a:lnTo>
                    <a:pt x="754310" y="640664"/>
                  </a:lnTo>
                  <a:lnTo>
                    <a:pt x="735555" y="682244"/>
                  </a:lnTo>
                  <a:lnTo>
                    <a:pt x="713292" y="721175"/>
                  </a:lnTo>
                  <a:lnTo>
                    <a:pt x="687762" y="757181"/>
                  </a:lnTo>
                  <a:lnTo>
                    <a:pt x="659203" y="789986"/>
                  </a:lnTo>
                  <a:lnTo>
                    <a:pt x="627857" y="819314"/>
                  </a:lnTo>
                  <a:lnTo>
                    <a:pt x="593964" y="844888"/>
                  </a:lnTo>
                  <a:lnTo>
                    <a:pt x="557765" y="866432"/>
                  </a:lnTo>
                  <a:lnTo>
                    <a:pt x="519501" y="883670"/>
                  </a:lnTo>
                  <a:lnTo>
                    <a:pt x="479410" y="896324"/>
                  </a:lnTo>
                  <a:lnTo>
                    <a:pt x="437735" y="904120"/>
                  </a:lnTo>
                  <a:lnTo>
                    <a:pt x="394716" y="906780"/>
                  </a:lnTo>
                  <a:lnTo>
                    <a:pt x="351696" y="904120"/>
                  </a:lnTo>
                  <a:lnTo>
                    <a:pt x="310021" y="896324"/>
                  </a:lnTo>
                  <a:lnTo>
                    <a:pt x="269930" y="883670"/>
                  </a:lnTo>
                  <a:lnTo>
                    <a:pt x="231666" y="866432"/>
                  </a:lnTo>
                  <a:lnTo>
                    <a:pt x="195467" y="844888"/>
                  </a:lnTo>
                  <a:lnTo>
                    <a:pt x="161574" y="819314"/>
                  </a:lnTo>
                  <a:lnTo>
                    <a:pt x="130228" y="789986"/>
                  </a:lnTo>
                  <a:lnTo>
                    <a:pt x="101669" y="757181"/>
                  </a:lnTo>
                  <a:lnTo>
                    <a:pt x="76139" y="721175"/>
                  </a:lnTo>
                  <a:lnTo>
                    <a:pt x="53876" y="682244"/>
                  </a:lnTo>
                  <a:lnTo>
                    <a:pt x="35121" y="640664"/>
                  </a:lnTo>
                  <a:lnTo>
                    <a:pt x="20116" y="596713"/>
                  </a:lnTo>
                  <a:lnTo>
                    <a:pt x="9101" y="550665"/>
                  </a:lnTo>
                  <a:lnTo>
                    <a:pt x="2315" y="502799"/>
                  </a:lnTo>
                  <a:lnTo>
                    <a:pt x="0" y="453390"/>
                  </a:lnTo>
                  <a:close/>
                </a:path>
              </a:pathLst>
            </a:custGeom>
            <a:ln w="25908">
              <a:solidFill>
                <a:srgbClr val="0000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685800">
                <a:defRPr/>
              </a:pPr>
              <a:endParaRPr sz="13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23638" y="2364296"/>
            <a:ext cx="3039523" cy="2064173"/>
            <a:chOff x="6415278" y="2624327"/>
            <a:chExt cx="3568696" cy="2423541"/>
          </a:xfrm>
        </p:grpSpPr>
        <p:sp>
          <p:nvSpPr>
            <p:cNvPr id="7" name="object 5"/>
            <p:cNvSpPr/>
            <p:nvPr/>
          </p:nvSpPr>
          <p:spPr>
            <a:xfrm>
              <a:off x="6415278" y="2624327"/>
              <a:ext cx="3500239" cy="24235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>
                <a:defRPr/>
              </a:pPr>
              <a:endParaRPr sz="13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" name="object 6"/>
            <p:cNvSpPr txBox="1"/>
            <p:nvPr/>
          </p:nvSpPr>
          <p:spPr>
            <a:xfrm>
              <a:off x="7648956" y="4592447"/>
              <a:ext cx="2165350" cy="390156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 defTabSz="685800">
                <a:spcBef>
                  <a:spcPts val="71"/>
                </a:spcBef>
                <a:defRPr/>
              </a:pPr>
              <a:r>
                <a:rPr sz="2100" b="1" spc="-4" dirty="0">
                  <a:solidFill>
                    <a:srgbClr val="0000FF"/>
                  </a:solidFill>
                  <a:cs typeface="+mn-ea"/>
                  <a:sym typeface="+mn-lt"/>
                </a:rPr>
                <a:t>双</a:t>
              </a:r>
              <a:r>
                <a:rPr sz="2100" b="1" spc="-11" dirty="0">
                  <a:solidFill>
                    <a:srgbClr val="0000FF"/>
                  </a:solidFill>
                  <a:cs typeface="+mn-ea"/>
                  <a:sym typeface="+mn-lt"/>
                </a:rPr>
                <a:t>旋翼直</a:t>
              </a:r>
              <a:r>
                <a:rPr sz="2100" b="1" spc="-4" dirty="0">
                  <a:solidFill>
                    <a:srgbClr val="0000FF"/>
                  </a:solidFill>
                  <a:cs typeface="+mn-ea"/>
                  <a:sym typeface="+mn-lt"/>
                </a:rPr>
                <a:t>升</a:t>
              </a:r>
              <a:r>
                <a:rPr sz="2100" b="1" spc="-11" dirty="0">
                  <a:solidFill>
                    <a:srgbClr val="0000FF"/>
                  </a:solidFill>
                  <a:cs typeface="+mn-ea"/>
                  <a:sym typeface="+mn-lt"/>
                </a:rPr>
                <a:t>机</a:t>
              </a:r>
              <a:endParaRPr sz="21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6584442" y="2715005"/>
              <a:ext cx="1719580" cy="906780"/>
            </a:xfrm>
            <a:custGeom>
              <a:avLst/>
              <a:gdLst/>
              <a:ahLst/>
              <a:cxnLst/>
              <a:rect l="l" t="t" r="r" b="b"/>
              <a:pathLst>
                <a:path w="1719579" h="906779">
                  <a:moveTo>
                    <a:pt x="0" y="453390"/>
                  </a:moveTo>
                  <a:lnTo>
                    <a:pt x="8535" y="389236"/>
                  </a:lnTo>
                  <a:lnTo>
                    <a:pt x="33365" y="327851"/>
                  </a:lnTo>
                  <a:lnTo>
                    <a:pt x="73327" y="269847"/>
                  </a:lnTo>
                  <a:lnTo>
                    <a:pt x="127256" y="215837"/>
                  </a:lnTo>
                  <a:lnTo>
                    <a:pt x="159096" y="190522"/>
                  </a:lnTo>
                  <a:lnTo>
                    <a:pt x="193991" y="166436"/>
                  </a:lnTo>
                  <a:lnTo>
                    <a:pt x="231797" y="143655"/>
                  </a:lnTo>
                  <a:lnTo>
                    <a:pt x="272367" y="122256"/>
                  </a:lnTo>
                  <a:lnTo>
                    <a:pt x="315557" y="102316"/>
                  </a:lnTo>
                  <a:lnTo>
                    <a:pt x="361221" y="83910"/>
                  </a:lnTo>
                  <a:lnTo>
                    <a:pt x="409214" y="67117"/>
                  </a:lnTo>
                  <a:lnTo>
                    <a:pt x="459389" y="52012"/>
                  </a:lnTo>
                  <a:lnTo>
                    <a:pt x="511603" y="38673"/>
                  </a:lnTo>
                  <a:lnTo>
                    <a:pt x="565709" y="27176"/>
                  </a:lnTo>
                  <a:lnTo>
                    <a:pt x="621562" y="17597"/>
                  </a:lnTo>
                  <a:lnTo>
                    <a:pt x="679017" y="10013"/>
                  </a:lnTo>
                  <a:lnTo>
                    <a:pt x="737928" y="4501"/>
                  </a:lnTo>
                  <a:lnTo>
                    <a:pt x="798149" y="1138"/>
                  </a:lnTo>
                  <a:lnTo>
                    <a:pt x="859535" y="0"/>
                  </a:lnTo>
                  <a:lnTo>
                    <a:pt x="920922" y="1138"/>
                  </a:lnTo>
                  <a:lnTo>
                    <a:pt x="981143" y="4501"/>
                  </a:lnTo>
                  <a:lnTo>
                    <a:pt x="1040054" y="10013"/>
                  </a:lnTo>
                  <a:lnTo>
                    <a:pt x="1097509" y="17597"/>
                  </a:lnTo>
                  <a:lnTo>
                    <a:pt x="1153362" y="27176"/>
                  </a:lnTo>
                  <a:lnTo>
                    <a:pt x="1207468" y="38673"/>
                  </a:lnTo>
                  <a:lnTo>
                    <a:pt x="1259682" y="52012"/>
                  </a:lnTo>
                  <a:lnTo>
                    <a:pt x="1309857" y="67117"/>
                  </a:lnTo>
                  <a:lnTo>
                    <a:pt x="1357850" y="83910"/>
                  </a:lnTo>
                  <a:lnTo>
                    <a:pt x="1403514" y="102316"/>
                  </a:lnTo>
                  <a:lnTo>
                    <a:pt x="1446704" y="122256"/>
                  </a:lnTo>
                  <a:lnTo>
                    <a:pt x="1487274" y="143655"/>
                  </a:lnTo>
                  <a:lnTo>
                    <a:pt x="1525080" y="166436"/>
                  </a:lnTo>
                  <a:lnTo>
                    <a:pt x="1559975" y="190522"/>
                  </a:lnTo>
                  <a:lnTo>
                    <a:pt x="1591815" y="215837"/>
                  </a:lnTo>
                  <a:lnTo>
                    <a:pt x="1620453" y="242304"/>
                  </a:lnTo>
                  <a:lnTo>
                    <a:pt x="1667544" y="298388"/>
                  </a:lnTo>
                  <a:lnTo>
                    <a:pt x="1700085" y="358159"/>
                  </a:lnTo>
                  <a:lnTo>
                    <a:pt x="1716913" y="421005"/>
                  </a:lnTo>
                  <a:lnTo>
                    <a:pt x="1719072" y="453390"/>
                  </a:lnTo>
                  <a:lnTo>
                    <a:pt x="1716913" y="485774"/>
                  </a:lnTo>
                  <a:lnTo>
                    <a:pt x="1700085" y="548620"/>
                  </a:lnTo>
                  <a:lnTo>
                    <a:pt x="1667544" y="608391"/>
                  </a:lnTo>
                  <a:lnTo>
                    <a:pt x="1620453" y="664475"/>
                  </a:lnTo>
                  <a:lnTo>
                    <a:pt x="1591815" y="690942"/>
                  </a:lnTo>
                  <a:lnTo>
                    <a:pt x="1559975" y="716257"/>
                  </a:lnTo>
                  <a:lnTo>
                    <a:pt x="1525080" y="740343"/>
                  </a:lnTo>
                  <a:lnTo>
                    <a:pt x="1487274" y="763124"/>
                  </a:lnTo>
                  <a:lnTo>
                    <a:pt x="1446704" y="784523"/>
                  </a:lnTo>
                  <a:lnTo>
                    <a:pt x="1403514" y="804463"/>
                  </a:lnTo>
                  <a:lnTo>
                    <a:pt x="1357850" y="822869"/>
                  </a:lnTo>
                  <a:lnTo>
                    <a:pt x="1309857" y="839662"/>
                  </a:lnTo>
                  <a:lnTo>
                    <a:pt x="1259682" y="854767"/>
                  </a:lnTo>
                  <a:lnTo>
                    <a:pt x="1207468" y="868106"/>
                  </a:lnTo>
                  <a:lnTo>
                    <a:pt x="1153362" y="879603"/>
                  </a:lnTo>
                  <a:lnTo>
                    <a:pt x="1097509" y="889182"/>
                  </a:lnTo>
                  <a:lnTo>
                    <a:pt x="1040054" y="896766"/>
                  </a:lnTo>
                  <a:lnTo>
                    <a:pt x="981143" y="902278"/>
                  </a:lnTo>
                  <a:lnTo>
                    <a:pt x="920922" y="905641"/>
                  </a:lnTo>
                  <a:lnTo>
                    <a:pt x="859535" y="906780"/>
                  </a:lnTo>
                  <a:lnTo>
                    <a:pt x="798149" y="905641"/>
                  </a:lnTo>
                  <a:lnTo>
                    <a:pt x="737928" y="902278"/>
                  </a:lnTo>
                  <a:lnTo>
                    <a:pt x="679017" y="896766"/>
                  </a:lnTo>
                  <a:lnTo>
                    <a:pt x="621562" y="889182"/>
                  </a:lnTo>
                  <a:lnTo>
                    <a:pt x="565709" y="879603"/>
                  </a:lnTo>
                  <a:lnTo>
                    <a:pt x="511603" y="868106"/>
                  </a:lnTo>
                  <a:lnTo>
                    <a:pt x="459389" y="854767"/>
                  </a:lnTo>
                  <a:lnTo>
                    <a:pt x="409214" y="839662"/>
                  </a:lnTo>
                  <a:lnTo>
                    <a:pt x="361221" y="822869"/>
                  </a:lnTo>
                  <a:lnTo>
                    <a:pt x="315557" y="804463"/>
                  </a:lnTo>
                  <a:lnTo>
                    <a:pt x="272367" y="784523"/>
                  </a:lnTo>
                  <a:lnTo>
                    <a:pt x="231797" y="763124"/>
                  </a:lnTo>
                  <a:lnTo>
                    <a:pt x="193991" y="740343"/>
                  </a:lnTo>
                  <a:lnTo>
                    <a:pt x="159096" y="716257"/>
                  </a:lnTo>
                  <a:lnTo>
                    <a:pt x="127256" y="690942"/>
                  </a:lnTo>
                  <a:lnTo>
                    <a:pt x="98618" y="664475"/>
                  </a:lnTo>
                  <a:lnTo>
                    <a:pt x="51527" y="608391"/>
                  </a:lnTo>
                  <a:lnTo>
                    <a:pt x="18986" y="548620"/>
                  </a:lnTo>
                  <a:lnTo>
                    <a:pt x="2158" y="485774"/>
                  </a:lnTo>
                  <a:lnTo>
                    <a:pt x="0" y="453390"/>
                  </a:lnTo>
                  <a:close/>
                </a:path>
              </a:pathLst>
            </a:custGeom>
            <a:ln w="25908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685800">
                <a:defRPr/>
              </a:pPr>
              <a:endParaRPr sz="13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object 8"/>
            <p:cNvSpPr/>
            <p:nvPr/>
          </p:nvSpPr>
          <p:spPr>
            <a:xfrm>
              <a:off x="8264394" y="3077717"/>
              <a:ext cx="1719580" cy="906780"/>
            </a:xfrm>
            <a:custGeom>
              <a:avLst/>
              <a:gdLst/>
              <a:ahLst/>
              <a:cxnLst/>
              <a:rect l="l" t="t" r="r" b="b"/>
              <a:pathLst>
                <a:path w="1719579" h="906779">
                  <a:moveTo>
                    <a:pt x="0" y="453390"/>
                  </a:moveTo>
                  <a:lnTo>
                    <a:pt x="8535" y="389236"/>
                  </a:lnTo>
                  <a:lnTo>
                    <a:pt x="33365" y="327851"/>
                  </a:lnTo>
                  <a:lnTo>
                    <a:pt x="73327" y="269847"/>
                  </a:lnTo>
                  <a:lnTo>
                    <a:pt x="127256" y="215837"/>
                  </a:lnTo>
                  <a:lnTo>
                    <a:pt x="159096" y="190522"/>
                  </a:lnTo>
                  <a:lnTo>
                    <a:pt x="193991" y="166436"/>
                  </a:lnTo>
                  <a:lnTo>
                    <a:pt x="231797" y="143655"/>
                  </a:lnTo>
                  <a:lnTo>
                    <a:pt x="272367" y="122256"/>
                  </a:lnTo>
                  <a:lnTo>
                    <a:pt x="315557" y="102316"/>
                  </a:lnTo>
                  <a:lnTo>
                    <a:pt x="361221" y="83910"/>
                  </a:lnTo>
                  <a:lnTo>
                    <a:pt x="409214" y="67117"/>
                  </a:lnTo>
                  <a:lnTo>
                    <a:pt x="459389" y="52012"/>
                  </a:lnTo>
                  <a:lnTo>
                    <a:pt x="511603" y="38673"/>
                  </a:lnTo>
                  <a:lnTo>
                    <a:pt x="565709" y="27176"/>
                  </a:lnTo>
                  <a:lnTo>
                    <a:pt x="621562" y="17597"/>
                  </a:lnTo>
                  <a:lnTo>
                    <a:pt x="679017" y="10013"/>
                  </a:lnTo>
                  <a:lnTo>
                    <a:pt x="737928" y="4501"/>
                  </a:lnTo>
                  <a:lnTo>
                    <a:pt x="798149" y="1138"/>
                  </a:lnTo>
                  <a:lnTo>
                    <a:pt x="859536" y="0"/>
                  </a:lnTo>
                  <a:lnTo>
                    <a:pt x="920922" y="1138"/>
                  </a:lnTo>
                  <a:lnTo>
                    <a:pt x="981143" y="4501"/>
                  </a:lnTo>
                  <a:lnTo>
                    <a:pt x="1040054" y="10013"/>
                  </a:lnTo>
                  <a:lnTo>
                    <a:pt x="1097509" y="17597"/>
                  </a:lnTo>
                  <a:lnTo>
                    <a:pt x="1153362" y="27176"/>
                  </a:lnTo>
                  <a:lnTo>
                    <a:pt x="1207468" y="38673"/>
                  </a:lnTo>
                  <a:lnTo>
                    <a:pt x="1259682" y="52012"/>
                  </a:lnTo>
                  <a:lnTo>
                    <a:pt x="1309857" y="67117"/>
                  </a:lnTo>
                  <a:lnTo>
                    <a:pt x="1357850" y="83910"/>
                  </a:lnTo>
                  <a:lnTo>
                    <a:pt x="1403514" y="102316"/>
                  </a:lnTo>
                  <a:lnTo>
                    <a:pt x="1446704" y="122256"/>
                  </a:lnTo>
                  <a:lnTo>
                    <a:pt x="1487274" y="143655"/>
                  </a:lnTo>
                  <a:lnTo>
                    <a:pt x="1525080" y="166436"/>
                  </a:lnTo>
                  <a:lnTo>
                    <a:pt x="1559975" y="190522"/>
                  </a:lnTo>
                  <a:lnTo>
                    <a:pt x="1591815" y="215837"/>
                  </a:lnTo>
                  <a:lnTo>
                    <a:pt x="1620453" y="242304"/>
                  </a:lnTo>
                  <a:lnTo>
                    <a:pt x="1667544" y="298388"/>
                  </a:lnTo>
                  <a:lnTo>
                    <a:pt x="1700085" y="358159"/>
                  </a:lnTo>
                  <a:lnTo>
                    <a:pt x="1716913" y="421005"/>
                  </a:lnTo>
                  <a:lnTo>
                    <a:pt x="1719072" y="453390"/>
                  </a:lnTo>
                  <a:lnTo>
                    <a:pt x="1716913" y="485774"/>
                  </a:lnTo>
                  <a:lnTo>
                    <a:pt x="1700085" y="548620"/>
                  </a:lnTo>
                  <a:lnTo>
                    <a:pt x="1667544" y="608391"/>
                  </a:lnTo>
                  <a:lnTo>
                    <a:pt x="1620453" y="664475"/>
                  </a:lnTo>
                  <a:lnTo>
                    <a:pt x="1591815" y="690942"/>
                  </a:lnTo>
                  <a:lnTo>
                    <a:pt x="1559975" y="716257"/>
                  </a:lnTo>
                  <a:lnTo>
                    <a:pt x="1525080" y="740343"/>
                  </a:lnTo>
                  <a:lnTo>
                    <a:pt x="1487274" y="763124"/>
                  </a:lnTo>
                  <a:lnTo>
                    <a:pt x="1446704" y="784523"/>
                  </a:lnTo>
                  <a:lnTo>
                    <a:pt x="1403514" y="804463"/>
                  </a:lnTo>
                  <a:lnTo>
                    <a:pt x="1357850" y="822869"/>
                  </a:lnTo>
                  <a:lnTo>
                    <a:pt x="1309857" y="839662"/>
                  </a:lnTo>
                  <a:lnTo>
                    <a:pt x="1259682" y="854767"/>
                  </a:lnTo>
                  <a:lnTo>
                    <a:pt x="1207468" y="868106"/>
                  </a:lnTo>
                  <a:lnTo>
                    <a:pt x="1153362" y="879603"/>
                  </a:lnTo>
                  <a:lnTo>
                    <a:pt x="1097509" y="889182"/>
                  </a:lnTo>
                  <a:lnTo>
                    <a:pt x="1040054" y="896766"/>
                  </a:lnTo>
                  <a:lnTo>
                    <a:pt x="981143" y="902278"/>
                  </a:lnTo>
                  <a:lnTo>
                    <a:pt x="920922" y="905641"/>
                  </a:lnTo>
                  <a:lnTo>
                    <a:pt x="859536" y="906780"/>
                  </a:lnTo>
                  <a:lnTo>
                    <a:pt x="798149" y="905641"/>
                  </a:lnTo>
                  <a:lnTo>
                    <a:pt x="737928" y="902278"/>
                  </a:lnTo>
                  <a:lnTo>
                    <a:pt x="679017" y="896766"/>
                  </a:lnTo>
                  <a:lnTo>
                    <a:pt x="621562" y="889182"/>
                  </a:lnTo>
                  <a:lnTo>
                    <a:pt x="565709" y="879603"/>
                  </a:lnTo>
                  <a:lnTo>
                    <a:pt x="511603" y="868106"/>
                  </a:lnTo>
                  <a:lnTo>
                    <a:pt x="459389" y="854767"/>
                  </a:lnTo>
                  <a:lnTo>
                    <a:pt x="409214" y="839662"/>
                  </a:lnTo>
                  <a:lnTo>
                    <a:pt x="361221" y="822869"/>
                  </a:lnTo>
                  <a:lnTo>
                    <a:pt x="315557" y="804463"/>
                  </a:lnTo>
                  <a:lnTo>
                    <a:pt x="272367" y="784523"/>
                  </a:lnTo>
                  <a:lnTo>
                    <a:pt x="231797" y="763124"/>
                  </a:lnTo>
                  <a:lnTo>
                    <a:pt x="193991" y="740343"/>
                  </a:lnTo>
                  <a:lnTo>
                    <a:pt x="159096" y="716257"/>
                  </a:lnTo>
                  <a:lnTo>
                    <a:pt x="127256" y="690942"/>
                  </a:lnTo>
                  <a:lnTo>
                    <a:pt x="98618" y="664475"/>
                  </a:lnTo>
                  <a:lnTo>
                    <a:pt x="51527" y="608391"/>
                  </a:lnTo>
                  <a:lnTo>
                    <a:pt x="18986" y="548620"/>
                  </a:lnTo>
                  <a:lnTo>
                    <a:pt x="2158" y="485774"/>
                  </a:lnTo>
                  <a:lnTo>
                    <a:pt x="0" y="453390"/>
                  </a:lnTo>
                  <a:close/>
                </a:path>
              </a:pathLst>
            </a:custGeom>
            <a:ln w="25908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685800">
                <a:defRPr/>
              </a:pPr>
              <a:endParaRPr sz="13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01516" y="278607"/>
            <a:ext cx="6532524" cy="1730301"/>
            <a:chOff x="344688" y="371476"/>
            <a:chExt cx="8710032" cy="230706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688" y="371476"/>
              <a:ext cx="2661176" cy="2307068"/>
            </a:xfrm>
            <a:prstGeom prst="rect">
              <a:avLst/>
            </a:prstGeom>
          </p:spPr>
        </p:pic>
        <p:sp>
          <p:nvSpPr>
            <p:cNvPr id="20" name="object 17"/>
            <p:cNvSpPr txBox="1"/>
            <p:nvPr/>
          </p:nvSpPr>
          <p:spPr>
            <a:xfrm>
              <a:off x="1714500" y="724641"/>
              <a:ext cx="7340220" cy="1563377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 marR="3810" defTabSz="685800">
                <a:lnSpc>
                  <a:spcPct val="120000"/>
                </a:lnSpc>
                <a:defRPr/>
              </a:pPr>
              <a:r>
                <a:rPr sz="2100" b="1">
                  <a:solidFill>
                    <a:srgbClr val="0000CC"/>
                  </a:solidFill>
                  <a:cs typeface="+mn-ea"/>
                  <a:sym typeface="+mn-lt"/>
                </a:rPr>
                <a:t>问</a:t>
              </a:r>
              <a:r>
                <a:rPr sz="2100" b="1" spc="-8">
                  <a:solidFill>
                    <a:srgbClr val="0000CC"/>
                  </a:solidFill>
                  <a:cs typeface="+mn-ea"/>
                  <a:sym typeface="+mn-lt"/>
                </a:rPr>
                <a:t>题：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单</a:t>
              </a:r>
              <a:r>
                <a:rPr sz="2100" b="1" spc="-8">
                  <a:solidFill>
                    <a:srgbClr val="000000"/>
                  </a:solidFill>
                  <a:cs typeface="+mn-ea"/>
                  <a:sym typeface="+mn-lt"/>
                </a:rPr>
                <a:t>旋翼直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升</a:t>
              </a:r>
              <a:r>
                <a:rPr sz="2100" b="1" spc="-8">
                  <a:solidFill>
                    <a:srgbClr val="000000"/>
                  </a:solidFill>
                  <a:cs typeface="+mn-ea"/>
                  <a:sym typeface="+mn-lt"/>
                </a:rPr>
                <a:t>机为什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么</a:t>
              </a:r>
              <a:r>
                <a:rPr sz="2100" b="1" spc="-8">
                  <a:solidFill>
                    <a:srgbClr val="000000"/>
                  </a:solidFill>
                  <a:cs typeface="+mn-ea"/>
                  <a:sym typeface="+mn-lt"/>
                </a:rPr>
                <a:t>要有尾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翼</a:t>
              </a:r>
              <a:r>
                <a:rPr sz="2100" b="1" spc="-8">
                  <a:solidFill>
                    <a:srgbClr val="000000"/>
                  </a:solidFill>
                  <a:cs typeface="+mn-ea"/>
                  <a:sym typeface="+mn-lt"/>
                </a:rPr>
                <a:t>装置？</a:t>
              </a:r>
              <a:endParaRPr lang="en-US" sz="2100" b="1" spc="-8">
                <a:solidFill>
                  <a:srgbClr val="000000"/>
                </a:solidFill>
                <a:cs typeface="+mn-ea"/>
                <a:sym typeface="+mn-lt"/>
              </a:endParaRPr>
            </a:p>
            <a:p>
              <a:pPr marL="9525" marR="3810" defTabSz="685800">
                <a:lnSpc>
                  <a:spcPct val="120000"/>
                </a:lnSpc>
                <a:defRPr/>
              </a:pPr>
              <a:r>
                <a:rPr lang="en-US" sz="2100" b="1">
                  <a:solidFill>
                    <a:srgbClr val="000000"/>
                  </a:solidFill>
                  <a:cs typeface="+mn-ea"/>
                  <a:sym typeface="+mn-lt"/>
                </a:rPr>
                <a:t>	  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双</a:t>
              </a:r>
              <a:r>
                <a:rPr sz="2100" b="1" spc="-8">
                  <a:solidFill>
                    <a:srgbClr val="000000"/>
                  </a:solidFill>
                  <a:cs typeface="+mn-ea"/>
                  <a:sym typeface="+mn-lt"/>
                </a:rPr>
                <a:t>旋翼直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升</a:t>
              </a:r>
              <a:r>
                <a:rPr sz="2100" b="1" spc="-8">
                  <a:solidFill>
                    <a:srgbClr val="000000"/>
                  </a:solidFill>
                  <a:cs typeface="+mn-ea"/>
                  <a:sym typeface="+mn-lt"/>
                </a:rPr>
                <a:t>机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两</a:t>
              </a:r>
              <a:r>
                <a:rPr sz="2100" b="1" spc="-11">
                  <a:solidFill>
                    <a:srgbClr val="000000"/>
                  </a:solidFill>
                  <a:cs typeface="+mn-ea"/>
                  <a:sym typeface="+mn-lt"/>
                </a:rPr>
                <a:t>个机翼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的</a:t>
              </a:r>
              <a:r>
                <a:rPr sz="2100" b="1" spc="-11">
                  <a:solidFill>
                    <a:srgbClr val="000000"/>
                  </a:solidFill>
                  <a:cs typeface="+mn-ea"/>
                  <a:sym typeface="+mn-lt"/>
                </a:rPr>
                <a:t>旋转方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向</a:t>
              </a:r>
              <a:r>
                <a:rPr sz="2100" b="1" spc="-11">
                  <a:solidFill>
                    <a:srgbClr val="000000"/>
                  </a:solidFill>
                  <a:cs typeface="+mn-ea"/>
                  <a:sym typeface="+mn-lt"/>
                </a:rPr>
                <a:t>有</a:t>
              </a:r>
              <a:endParaRPr lang="en-US" sz="2100" b="1" spc="-11">
                <a:solidFill>
                  <a:srgbClr val="000000"/>
                </a:solidFill>
                <a:cs typeface="+mn-ea"/>
                <a:sym typeface="+mn-lt"/>
              </a:endParaRPr>
            </a:p>
            <a:p>
              <a:pPr marL="9525" marR="3810" defTabSz="685800">
                <a:lnSpc>
                  <a:spcPct val="120000"/>
                </a:lnSpc>
                <a:defRPr/>
              </a:pPr>
              <a:r>
                <a:rPr lang="en-US" sz="2100" b="1" spc="-11">
                  <a:solidFill>
                    <a:srgbClr val="000000"/>
                  </a:solidFill>
                  <a:cs typeface="+mn-ea"/>
                  <a:sym typeface="+mn-lt"/>
                </a:rPr>
                <a:t>	   </a:t>
              </a:r>
              <a:r>
                <a:rPr sz="2100" b="1" spc="-11">
                  <a:solidFill>
                    <a:srgbClr val="000000"/>
                  </a:solidFill>
                  <a:cs typeface="+mn-ea"/>
                  <a:sym typeface="+mn-lt"/>
                </a:rPr>
                <a:t>什么</a:t>
              </a:r>
              <a:r>
                <a:rPr sz="2100" b="1">
                  <a:solidFill>
                    <a:srgbClr val="000000"/>
                  </a:solidFill>
                  <a:cs typeface="+mn-ea"/>
                  <a:sym typeface="+mn-lt"/>
                </a:rPr>
                <a:t>关</a:t>
              </a:r>
              <a:r>
                <a:rPr sz="2100" b="1" spc="-11">
                  <a:solidFill>
                    <a:srgbClr val="000000"/>
                  </a:solidFill>
                  <a:cs typeface="+mn-ea"/>
                  <a:sym typeface="+mn-lt"/>
                </a:rPr>
                <a:t>系？</a:t>
              </a:r>
              <a:endParaRPr sz="21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86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2701529" y="1312069"/>
            <a:ext cx="1600200" cy="2231231"/>
            <a:chOff x="3936" y="873"/>
            <a:chExt cx="1344" cy="1874"/>
          </a:xfrm>
        </p:grpSpPr>
        <p:sp>
          <p:nvSpPr>
            <p:cNvPr id="16402" name="Line 1029"/>
            <p:cNvSpPr>
              <a:spLocks noChangeShapeType="1"/>
            </p:cNvSpPr>
            <p:nvPr/>
          </p:nvSpPr>
          <p:spPr bwMode="auto">
            <a:xfrm>
              <a:off x="4752" y="1228"/>
              <a:ext cx="0" cy="932"/>
            </a:xfrm>
            <a:prstGeom prst="line">
              <a:avLst/>
            </a:prstGeom>
            <a:noFill/>
            <a:ln w="28575">
              <a:solidFill>
                <a:srgbClr val="B66D0C"/>
              </a:solidFill>
              <a:prstDash val="dash"/>
              <a:round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6403" name="Line 1030"/>
            <p:cNvSpPr>
              <a:spLocks noChangeShapeType="1"/>
            </p:cNvSpPr>
            <p:nvPr/>
          </p:nvSpPr>
          <p:spPr bwMode="auto">
            <a:xfrm flipH="1">
              <a:off x="4224" y="1211"/>
              <a:ext cx="528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80583" name="Oval 1031"/>
            <p:cNvSpPr>
              <a:spLocks noChangeArrowheads="1"/>
            </p:cNvSpPr>
            <p:nvPr/>
          </p:nvSpPr>
          <p:spPr bwMode="auto">
            <a:xfrm>
              <a:off x="4176" y="2075"/>
              <a:ext cx="144" cy="144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56078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6405" name="Line 1032"/>
            <p:cNvSpPr>
              <a:spLocks noChangeShapeType="1"/>
            </p:cNvSpPr>
            <p:nvPr/>
          </p:nvSpPr>
          <p:spPr bwMode="auto">
            <a:xfrm>
              <a:off x="4224" y="2123"/>
              <a:ext cx="24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6386" name="Object 1024"/>
            <p:cNvGraphicFramePr>
              <a:graphicFrameLocks noChangeAspect="1"/>
            </p:cNvGraphicFramePr>
            <p:nvPr/>
          </p:nvGraphicFramePr>
          <p:xfrm>
            <a:off x="4560" y="1403"/>
            <a:ext cx="20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78" name="公式" r:id="rId3" imgW="101520" imgH="139680" progId="Equation.3">
                    <p:embed/>
                  </p:oleObj>
                </mc:Choice>
                <mc:Fallback>
                  <p:oleObj name="公式" r:id="rId3" imgW="101520" imgH="139680" progId="Equation.3">
                    <p:embed/>
                    <p:pic>
                      <p:nvPicPr>
                        <p:cNvPr id="16386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403"/>
                          <a:ext cx="200" cy="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7" name="Object 1025"/>
            <p:cNvGraphicFramePr>
              <a:graphicFrameLocks noChangeAspect="1"/>
            </p:cNvGraphicFramePr>
            <p:nvPr/>
          </p:nvGraphicFramePr>
          <p:xfrm>
            <a:off x="4512" y="2393"/>
            <a:ext cx="21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79" name="Equation" r:id="rId5" imgW="126720" imgH="177480" progId="Equation.3">
                    <p:embed/>
                  </p:oleObj>
                </mc:Choice>
                <mc:Fallback>
                  <p:oleObj name="Equation" r:id="rId5" imgW="126720" imgH="177480" progId="Equation.3">
                    <p:embed/>
                    <p:pic>
                      <p:nvPicPr>
                        <p:cNvPr id="16387" name="Object 10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393"/>
                          <a:ext cx="215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6" name="Arc 1035"/>
            <p:cNvSpPr>
              <a:spLocks/>
            </p:cNvSpPr>
            <p:nvPr/>
          </p:nvSpPr>
          <p:spPr bwMode="auto">
            <a:xfrm rot="9639340">
              <a:off x="4560" y="1547"/>
              <a:ext cx="192" cy="142"/>
            </a:xfrm>
            <a:custGeom>
              <a:avLst/>
              <a:gdLst>
                <a:gd name="T0" fmla="*/ 0 w 21600"/>
                <a:gd name="T1" fmla="*/ 0 h 21270"/>
                <a:gd name="T2" fmla="*/ 0 w 21600"/>
                <a:gd name="T3" fmla="*/ 0 h 21270"/>
                <a:gd name="T4" fmla="*/ 0 w 21600"/>
                <a:gd name="T5" fmla="*/ 0 h 2127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270"/>
                <a:gd name="T11" fmla="*/ 21600 w 21600"/>
                <a:gd name="T12" fmla="*/ 21270 h 21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270" fill="none" extrusionOk="0">
                  <a:moveTo>
                    <a:pt x="3761" y="0"/>
                  </a:moveTo>
                  <a:cubicBezTo>
                    <a:pt x="14079" y="1825"/>
                    <a:pt x="21600" y="10791"/>
                    <a:pt x="21600" y="21270"/>
                  </a:cubicBezTo>
                </a:path>
                <a:path w="21600" h="21270" stroke="0" extrusionOk="0">
                  <a:moveTo>
                    <a:pt x="3761" y="0"/>
                  </a:moveTo>
                  <a:cubicBezTo>
                    <a:pt x="14079" y="1825"/>
                    <a:pt x="21600" y="10791"/>
                    <a:pt x="21600" y="21270"/>
                  </a:cubicBezTo>
                  <a:lnTo>
                    <a:pt x="0" y="2127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6407" name="Rectangle 1036"/>
            <p:cNvSpPr>
              <a:spLocks noChangeArrowheads="1"/>
            </p:cNvSpPr>
            <p:nvPr/>
          </p:nvSpPr>
          <p:spPr bwMode="auto">
            <a:xfrm>
              <a:off x="4416" y="1163"/>
              <a:ext cx="72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16408" name="Oval 1037"/>
            <p:cNvSpPr>
              <a:spLocks noChangeArrowheads="1"/>
            </p:cNvSpPr>
            <p:nvPr/>
          </p:nvSpPr>
          <p:spPr bwMode="auto">
            <a:xfrm>
              <a:off x="4224" y="1931"/>
              <a:ext cx="1056" cy="384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16409" name="Line 1038"/>
            <p:cNvSpPr>
              <a:spLocks noChangeShapeType="1"/>
            </p:cNvSpPr>
            <p:nvPr/>
          </p:nvSpPr>
          <p:spPr bwMode="auto">
            <a:xfrm>
              <a:off x="4224" y="2123"/>
              <a:ext cx="0" cy="62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6410" name="Line 1039"/>
            <p:cNvSpPr>
              <a:spLocks noChangeShapeType="1"/>
            </p:cNvSpPr>
            <p:nvPr/>
          </p:nvSpPr>
          <p:spPr bwMode="auto">
            <a:xfrm flipV="1">
              <a:off x="4224" y="1643"/>
              <a:ext cx="288" cy="480"/>
            </a:xfrm>
            <a:prstGeom prst="line">
              <a:avLst/>
            </a:prstGeom>
            <a:noFill/>
            <a:ln w="38100">
              <a:solidFill>
                <a:srgbClr val="FF3399"/>
              </a:solidFill>
              <a:round/>
              <a:headEnd/>
              <a:tailEnd type="triangle" w="sm" len="lg"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6411" name="Line 1040"/>
            <p:cNvSpPr>
              <a:spLocks noChangeShapeType="1"/>
            </p:cNvSpPr>
            <p:nvPr/>
          </p:nvSpPr>
          <p:spPr bwMode="auto">
            <a:xfrm flipV="1">
              <a:off x="4752" y="2112"/>
              <a:ext cx="528" cy="4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prstDash val="dash"/>
              <a:round/>
              <a:headEnd/>
              <a:tailEnd type="triangle" w="sm" len="lg"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6388" name="Object 1026"/>
            <p:cNvGraphicFramePr>
              <a:graphicFrameLocks noChangeAspect="1"/>
            </p:cNvGraphicFramePr>
            <p:nvPr/>
          </p:nvGraphicFramePr>
          <p:xfrm>
            <a:off x="4560" y="2027"/>
            <a:ext cx="188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80" name="Equation" r:id="rId7" imgW="164880" imgH="190440" progId="Equation.3">
                    <p:embed/>
                  </p:oleObj>
                </mc:Choice>
                <mc:Fallback>
                  <p:oleObj name="Equation" r:id="rId7" imgW="164880" imgH="190440" progId="Equation.3">
                    <p:embed/>
                    <p:pic>
                      <p:nvPicPr>
                        <p:cNvPr id="16388" name="Object 10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027"/>
                          <a:ext cx="188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9" name="Object 1027"/>
            <p:cNvGraphicFramePr>
              <a:graphicFrameLocks noChangeAspect="1"/>
            </p:cNvGraphicFramePr>
            <p:nvPr/>
          </p:nvGraphicFramePr>
          <p:xfrm>
            <a:off x="4634" y="873"/>
            <a:ext cx="23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81" name="Equation" r:id="rId9" imgW="203040" imgH="279360" progId="Equation.3">
                    <p:embed/>
                  </p:oleObj>
                </mc:Choice>
                <mc:Fallback>
                  <p:oleObj name="Equation" r:id="rId9" imgW="203040" imgH="279360" progId="Equation.3">
                    <p:embed/>
                    <p:pic>
                      <p:nvPicPr>
                        <p:cNvPr id="16389" name="Object 10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4" y="873"/>
                          <a:ext cx="232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0" name="Object 1028"/>
            <p:cNvGraphicFramePr>
              <a:graphicFrameLocks noChangeAspect="1"/>
            </p:cNvGraphicFramePr>
            <p:nvPr/>
          </p:nvGraphicFramePr>
          <p:xfrm>
            <a:off x="3936" y="2027"/>
            <a:ext cx="24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82" name="Equation" r:id="rId11" imgW="228600" imgH="190440" progId="Equation.3">
                    <p:embed/>
                  </p:oleObj>
                </mc:Choice>
                <mc:Fallback>
                  <p:oleObj name="Equation" r:id="rId11" imgW="228600" imgH="190440" progId="Equation.3">
                    <p:embed/>
                    <p:pic>
                      <p:nvPicPr>
                        <p:cNvPr id="16390" name="Object 10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027"/>
                          <a:ext cx="240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1029"/>
            <p:cNvGraphicFramePr>
              <a:graphicFrameLocks noChangeAspect="1"/>
            </p:cNvGraphicFramePr>
            <p:nvPr/>
          </p:nvGraphicFramePr>
          <p:xfrm>
            <a:off x="3984" y="2459"/>
            <a:ext cx="19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83" name="Equation" r:id="rId13" imgW="203040" imgH="279360" progId="Equation.3">
                    <p:embed/>
                  </p:oleObj>
                </mc:Choice>
                <mc:Fallback>
                  <p:oleObj name="Equation" r:id="rId13" imgW="203040" imgH="279360" progId="Equation.3">
                    <p:embed/>
                    <p:pic>
                      <p:nvPicPr>
                        <p:cNvPr id="16391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459"/>
                          <a:ext cx="198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2" name="Object 1030"/>
            <p:cNvGraphicFramePr>
              <a:graphicFrameLocks noChangeAspect="1"/>
            </p:cNvGraphicFramePr>
            <p:nvPr/>
          </p:nvGraphicFramePr>
          <p:xfrm>
            <a:off x="4199" y="1547"/>
            <a:ext cx="20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84" name="Equation" r:id="rId15" imgW="203040" imgH="266400" progId="Equation.3">
                    <p:embed/>
                  </p:oleObj>
                </mc:Choice>
                <mc:Fallback>
                  <p:oleObj name="Equation" r:id="rId15" imgW="203040" imgH="266400" progId="Equation.3">
                    <p:embed/>
                    <p:pic>
                      <p:nvPicPr>
                        <p:cNvPr id="16392" name="Object 10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9" y="1547"/>
                          <a:ext cx="201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3" name="Object 1031"/>
            <p:cNvGraphicFramePr>
              <a:graphicFrameLocks noChangeAspect="1"/>
            </p:cNvGraphicFramePr>
            <p:nvPr/>
          </p:nvGraphicFramePr>
          <p:xfrm>
            <a:off x="4896" y="2027"/>
            <a:ext cx="18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85" name="Equation" r:id="rId17" imgW="215640" imgH="228600" progId="Equation.3">
                    <p:embed/>
                  </p:oleObj>
                </mc:Choice>
                <mc:Fallback>
                  <p:oleObj name="Equation" r:id="rId17" imgW="215640" imgH="228600" progId="Equation.3">
                    <p:embed/>
                    <p:pic>
                      <p:nvPicPr>
                        <p:cNvPr id="16393" name="Object 10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027"/>
                          <a:ext cx="181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0599" name="Rectangle 1047"/>
          <p:cNvSpPr>
            <a:spLocks noChangeArrowheads="1"/>
          </p:cNvSpPr>
          <p:nvPr/>
        </p:nvSpPr>
        <p:spPr bwMode="auto">
          <a:xfrm>
            <a:off x="1830469" y="1694498"/>
            <a:ext cx="398382" cy="14852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kumimoji="1" lang="zh-CN" altLang="en-US" sz="2100" b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圆</a:t>
            </a:r>
            <a:endParaRPr kumimoji="1" lang="en-US" altLang="zh-CN" sz="2100" b="1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algn="ctr" defTabSz="685800">
              <a:lnSpc>
                <a:spcPct val="150000"/>
              </a:lnSpc>
              <a:defRPr/>
            </a:pPr>
            <a:r>
              <a:rPr kumimoji="1" lang="zh-CN" altLang="en-US" sz="2100" b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锥</a:t>
            </a:r>
            <a:endParaRPr kumimoji="1" lang="en-US" altLang="zh-CN" sz="2100" b="1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algn="ctr" defTabSz="685800">
              <a:lnSpc>
                <a:spcPct val="150000"/>
              </a:lnSpc>
              <a:defRPr/>
            </a:pPr>
            <a:r>
              <a:rPr kumimoji="1" lang="zh-CN" altLang="en-US" sz="2100" b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摆</a:t>
            </a:r>
            <a:endParaRPr kumimoji="1" lang="zh-CN" altLang="en-US" sz="2100" b="1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396" name="Rectangle 1049"/>
          <p:cNvSpPr>
            <a:spLocks noChangeArrowheads="1"/>
          </p:cNvSpPr>
          <p:nvPr/>
        </p:nvSpPr>
        <p:spPr bwMode="auto">
          <a:xfrm>
            <a:off x="5112544" y="1218010"/>
            <a:ext cx="19442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66"/>
                </a:solidFill>
                <a:latin typeface="Times New Roman" pitchFamily="18" charset="0"/>
              </a:rPr>
              <a:t>圆锥摆系统</a:t>
            </a:r>
          </a:p>
        </p:txBody>
      </p:sp>
      <p:sp>
        <p:nvSpPr>
          <p:cNvPr id="280602" name="Rectangle 1050"/>
          <p:cNvSpPr>
            <a:spLocks noChangeArrowheads="1"/>
          </p:cNvSpPr>
          <p:nvPr/>
        </p:nvSpPr>
        <p:spPr bwMode="auto">
          <a:xfrm>
            <a:off x="5112544" y="1866900"/>
            <a:ext cx="21597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动量</a:t>
            </a:r>
            <a:r>
              <a:rPr kumimoji="1" lang="zh-CN" altLang="en-US" sz="2400" b="1">
                <a:solidFill>
                  <a:srgbClr val="CC0000"/>
                </a:solidFill>
                <a:latin typeface="Times New Roman" pitchFamily="18" charset="0"/>
              </a:rPr>
              <a:t>不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守恒；</a:t>
            </a:r>
          </a:p>
        </p:txBody>
      </p:sp>
      <p:sp>
        <p:nvSpPr>
          <p:cNvPr id="280603" name="Rectangle 1051"/>
          <p:cNvSpPr>
            <a:spLocks noChangeArrowheads="1"/>
          </p:cNvSpPr>
          <p:nvPr/>
        </p:nvSpPr>
        <p:spPr bwMode="auto">
          <a:xfrm>
            <a:off x="5082779" y="2514600"/>
            <a:ext cx="2040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角动量守恒；</a:t>
            </a:r>
          </a:p>
        </p:txBody>
      </p:sp>
      <p:sp>
        <p:nvSpPr>
          <p:cNvPr id="280604" name="Rectangle 1052"/>
          <p:cNvSpPr>
            <a:spLocks noChangeArrowheads="1"/>
          </p:cNvSpPr>
          <p:nvPr/>
        </p:nvSpPr>
        <p:spPr bwMode="auto">
          <a:xfrm>
            <a:off x="5112544" y="3143250"/>
            <a:ext cx="2106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</a:rPr>
              <a:t>机械能守恒．</a:t>
            </a: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9B5B4EBF-337F-40A2-80D2-DB0731CFD764}" type="slidenum">
              <a:rPr lang="en-US" altLang="zh-CN" sz="1350">
                <a:latin typeface="Calibri"/>
              </a:rPr>
              <a:pPr defTabSz="685800">
                <a:defRPr/>
              </a:pPr>
              <a:t>20</a:t>
            </a:fld>
            <a:endParaRPr lang="en-US" altLang="zh-CN" sz="135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30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602" grpId="0"/>
      <p:bldP spid="280603" grpId="0"/>
      <p:bldP spid="28060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Rectangle 5"/>
          <p:cNvSpPr>
            <a:spLocks noChangeArrowheads="1"/>
          </p:cNvSpPr>
          <p:nvPr/>
        </p:nvSpPr>
        <p:spPr bwMode="auto">
          <a:xfrm>
            <a:off x="689849" y="214551"/>
            <a:ext cx="7670836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 defTabSz="685800" eaLnBrk="0" hangingPunct="0">
              <a:lnSpc>
                <a:spcPct val="125000"/>
              </a:lnSpc>
              <a:defRPr/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lang="en-US" altLang="zh-CN" sz="2100" b="1" dirty="0">
                <a:solidFill>
                  <a:srgbClr val="C00000"/>
                </a:solidFill>
                <a:latin typeface="Times New Roman" pitchFamily="18" charset="0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一均质棒，长度为 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，质量为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，现有 一</a:t>
            </a:r>
            <a:r>
              <a:rPr lang="zh-CN" altLang="en-US" sz="2100" b="1" dirty="0" smtClean="0">
                <a:solidFill>
                  <a:srgbClr val="000000"/>
                </a:solidFill>
                <a:latin typeface="Times New Roman" pitchFamily="18" charset="0"/>
              </a:rPr>
              <a:t>子弹  </a:t>
            </a:r>
            <a:endParaRPr lang="en-US" altLang="zh-CN" sz="21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00050" indent="-400050" defTabSz="685800" eaLnBrk="0" hangingPunct="0">
              <a:lnSpc>
                <a:spcPct val="125000"/>
              </a:lnSpc>
              <a:defRPr/>
            </a:pP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在距轴为 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处水平嵌入细棒</a:t>
            </a:r>
            <a:r>
              <a:rPr lang="zh-CN" altLang="en-US" sz="21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。</a:t>
            </a:r>
          </a:p>
        </p:txBody>
      </p:sp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707708" y="1184672"/>
            <a:ext cx="39647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求</a:t>
            </a:r>
            <a:r>
              <a:rPr lang="zh-CN" altLang="en-US" sz="2100" b="1" dirty="0">
                <a:solidFill>
                  <a:srgbClr val="1F497D"/>
                </a:solidFill>
                <a:latin typeface="Times New Roman" pitchFamily="18" charset="0"/>
              </a:rPr>
              <a:t>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子弹细棒共同的角速度 </a:t>
            </a:r>
            <a:r>
              <a:rPr lang="zh-CN" altLang="en-US" sz="2100" b="1" i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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endParaRPr lang="zh-CN" altLang="en-US" sz="21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9" name="Rectangle 7"/>
          <p:cNvSpPr>
            <a:spLocks noChangeArrowheads="1"/>
          </p:cNvSpPr>
          <p:nvPr/>
        </p:nvSpPr>
        <p:spPr bwMode="auto">
          <a:xfrm>
            <a:off x="707708" y="1689259"/>
            <a:ext cx="3690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</a:rPr>
              <a:t>解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989085" y="1454468"/>
            <a:ext cx="1371600" cy="2057400"/>
            <a:chOff x="4320" y="336"/>
            <a:chExt cx="1152" cy="1728"/>
          </a:xfrm>
        </p:grpSpPr>
        <p:sp>
          <p:nvSpPr>
            <p:cNvPr id="17437" name="Line 12"/>
            <p:cNvSpPr>
              <a:spLocks noChangeShapeType="1"/>
            </p:cNvSpPr>
            <p:nvPr/>
          </p:nvSpPr>
          <p:spPr bwMode="auto">
            <a:xfrm>
              <a:off x="4320" y="336"/>
              <a:ext cx="115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29037" name="Rectangle 13"/>
            <p:cNvSpPr>
              <a:spLocks noChangeArrowheads="1"/>
            </p:cNvSpPr>
            <p:nvPr/>
          </p:nvSpPr>
          <p:spPr bwMode="auto">
            <a:xfrm>
              <a:off x="4800" y="480"/>
              <a:ext cx="144" cy="1584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>
                <a:defRPr/>
              </a:pPr>
              <a:endParaRPr kumimoji="1" lang="zh-CN" altLang="en-US" sz="2100" b="1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439" name="AutoShape 14"/>
            <p:cNvSpPr>
              <a:spLocks noChangeArrowheads="1"/>
            </p:cNvSpPr>
            <p:nvPr/>
          </p:nvSpPr>
          <p:spPr bwMode="auto">
            <a:xfrm rot="10688603">
              <a:off x="4800" y="336"/>
              <a:ext cx="144" cy="240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 defTabSz="685800">
                <a:defRPr/>
              </a:pPr>
              <a:endParaRPr kumimoji="1" lang="zh-CN" altLang="en-US" sz="2100" b="1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7422" name="Line 18"/>
          <p:cNvSpPr>
            <a:spLocks noChangeShapeType="1"/>
          </p:cNvSpPr>
          <p:nvPr/>
        </p:nvSpPr>
        <p:spPr bwMode="auto">
          <a:xfrm>
            <a:off x="7223639" y="3188494"/>
            <a:ext cx="359569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6989085" y="1683068"/>
            <a:ext cx="6858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7366514" y="1683068"/>
            <a:ext cx="0" cy="149800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1741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99282"/>
              </p:ext>
            </p:extLst>
          </p:nvPr>
        </p:nvGraphicFramePr>
        <p:xfrm>
          <a:off x="7090730" y="2217659"/>
          <a:ext cx="222206" cy="24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74" name="公式" r:id="rId4" imgW="241200" imgH="304560" progId="Equation.3">
                  <p:embed/>
                </p:oleObj>
              </mc:Choice>
              <mc:Fallback>
                <p:oleObj name="公式" r:id="rId4" imgW="241200" imgH="304560" progId="Equation.3">
                  <p:embed/>
                  <p:pic>
                    <p:nvPicPr>
                      <p:cNvPr id="1741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0730" y="2217659"/>
                        <a:ext cx="222206" cy="243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679517"/>
              </p:ext>
            </p:extLst>
          </p:nvPr>
        </p:nvGraphicFramePr>
        <p:xfrm>
          <a:off x="6384906" y="2958769"/>
          <a:ext cx="800396" cy="399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75" name="Equation" r:id="rId6" imgW="431640" imgH="228600" progId="Equation.DSMT4">
                  <p:embed/>
                </p:oleObj>
              </mc:Choice>
              <mc:Fallback>
                <p:oleObj name="Equation" r:id="rId6" imgW="431640" imgH="228600" progId="Equation.DSMT4">
                  <p:embed/>
                  <p:pic>
                    <p:nvPicPr>
                      <p:cNvPr id="1741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906" y="2958769"/>
                        <a:ext cx="800396" cy="3995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5" name="Oval 23"/>
          <p:cNvSpPr>
            <a:spLocks noChangeArrowheads="1"/>
          </p:cNvSpPr>
          <p:nvPr/>
        </p:nvSpPr>
        <p:spPr bwMode="auto">
          <a:xfrm>
            <a:off x="7583208" y="1616393"/>
            <a:ext cx="114300" cy="1143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685800">
              <a:defRPr/>
            </a:pPr>
            <a:endParaRPr kumimoji="1" lang="zh-CN" altLang="en-US" sz="2100" b="1" i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5639869" y="3127296"/>
            <a:ext cx="377429" cy="108347"/>
            <a:chOff x="3606" y="2296"/>
            <a:chExt cx="408" cy="137"/>
          </a:xfrm>
        </p:grpSpPr>
        <p:sp>
          <p:nvSpPr>
            <p:cNvPr id="17435" name="AutoShape 25"/>
            <p:cNvSpPr>
              <a:spLocks noChangeArrowheads="1"/>
            </p:cNvSpPr>
            <p:nvPr/>
          </p:nvSpPr>
          <p:spPr bwMode="auto">
            <a:xfrm rot="5400000" flipH="1">
              <a:off x="3855" y="2274"/>
              <a:ext cx="137" cy="181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FF6600"/>
                </a:gs>
                <a:gs pos="50000">
                  <a:srgbClr val="FFCC00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defTabSz="685800">
                <a:defRPr/>
              </a:pPr>
              <a:endParaRPr kumimoji="1" lang="zh-CN" altLang="en-US" sz="2100" b="1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7436" name="Rectangle 26"/>
            <p:cNvSpPr>
              <a:spLocks noChangeArrowheads="1"/>
            </p:cNvSpPr>
            <p:nvPr/>
          </p:nvSpPr>
          <p:spPr bwMode="auto">
            <a:xfrm>
              <a:off x="3606" y="2296"/>
              <a:ext cx="227" cy="136"/>
            </a:xfrm>
            <a:prstGeom prst="rect">
              <a:avLst/>
            </a:prstGeom>
            <a:gradFill rotWithShape="1">
              <a:gsLst>
                <a:gs pos="0">
                  <a:srgbClr val="FF6600"/>
                </a:gs>
                <a:gs pos="50000">
                  <a:srgbClr val="FFCC00"/>
                </a:gs>
                <a:gs pos="100000">
                  <a:srgbClr val="FF66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defRPr/>
              </a:pPr>
              <a:endParaRPr kumimoji="1" lang="zh-CN" altLang="en-US" sz="2100" b="1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29055" name="Rectangle 31"/>
          <p:cNvSpPr>
            <a:spLocks noChangeArrowheads="1"/>
          </p:cNvSpPr>
          <p:nvPr/>
        </p:nvSpPr>
        <p:spPr bwMode="auto">
          <a:xfrm>
            <a:off x="652225" y="1690687"/>
            <a:ext cx="449699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子弹、细棒系统的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  <a:hlinkClick r:id="rId8" action="ppaction://hlinksldjump"/>
              </a:rPr>
              <a:t>角动量守恒</a:t>
            </a:r>
            <a:endParaRPr lang="zh-CN" altLang="en-US" sz="21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7907060" y="3128487"/>
            <a:ext cx="664369" cy="415528"/>
            <a:chOff x="4876" y="1752"/>
            <a:chExt cx="558" cy="349"/>
          </a:xfrm>
        </p:grpSpPr>
        <p:grpSp>
          <p:nvGrpSpPr>
            <p:cNvPr id="6" name="Group 34"/>
            <p:cNvGrpSpPr>
              <a:grpSpLocks/>
            </p:cNvGrpSpPr>
            <p:nvPr/>
          </p:nvGrpSpPr>
          <p:grpSpPr bwMode="auto">
            <a:xfrm>
              <a:off x="4876" y="1797"/>
              <a:ext cx="272" cy="182"/>
              <a:chOff x="4876" y="1797"/>
              <a:chExt cx="272" cy="182"/>
            </a:xfrm>
          </p:grpSpPr>
          <p:sp>
            <p:nvSpPr>
              <p:cNvPr id="17433" name="Freeform 35"/>
              <p:cNvSpPr>
                <a:spLocks/>
              </p:cNvSpPr>
              <p:nvPr/>
            </p:nvSpPr>
            <p:spPr bwMode="auto">
              <a:xfrm>
                <a:off x="4876" y="1842"/>
                <a:ext cx="227" cy="137"/>
              </a:xfrm>
              <a:custGeom>
                <a:avLst/>
                <a:gdLst>
                  <a:gd name="T0" fmla="*/ 0 w 363"/>
                  <a:gd name="T1" fmla="*/ 137 h 137"/>
                  <a:gd name="T2" fmla="*/ 9 w 363"/>
                  <a:gd name="T3" fmla="*/ 91 h 137"/>
                  <a:gd name="T4" fmla="*/ 14 w 363"/>
                  <a:gd name="T5" fmla="*/ 0 h 137"/>
                  <a:gd name="T6" fmla="*/ 0 60000 65536"/>
                  <a:gd name="T7" fmla="*/ 0 60000 65536"/>
                  <a:gd name="T8" fmla="*/ 0 60000 65536"/>
                  <a:gd name="T9" fmla="*/ 0 w 363"/>
                  <a:gd name="T10" fmla="*/ 0 h 137"/>
                  <a:gd name="T11" fmla="*/ 363 w 363"/>
                  <a:gd name="T12" fmla="*/ 137 h 1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3" h="137">
                    <a:moveTo>
                      <a:pt x="0" y="137"/>
                    </a:moveTo>
                    <a:cubicBezTo>
                      <a:pt x="83" y="125"/>
                      <a:pt x="166" y="114"/>
                      <a:pt x="227" y="91"/>
                    </a:cubicBezTo>
                    <a:cubicBezTo>
                      <a:pt x="288" y="68"/>
                      <a:pt x="340" y="15"/>
                      <a:pt x="363" y="0"/>
                    </a:cubicBezTo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34" name="Line 36"/>
              <p:cNvSpPr>
                <a:spLocks noChangeShapeType="1"/>
              </p:cNvSpPr>
              <p:nvPr/>
            </p:nvSpPr>
            <p:spPr bwMode="auto">
              <a:xfrm flipV="1">
                <a:off x="5057" y="1797"/>
                <a:ext cx="91" cy="91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432" name="Rectangle 37"/>
            <p:cNvSpPr>
              <a:spLocks noChangeArrowheads="1"/>
            </p:cNvSpPr>
            <p:nvPr/>
          </p:nvSpPr>
          <p:spPr bwMode="auto">
            <a:xfrm>
              <a:off x="5068" y="1752"/>
              <a:ext cx="36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2100" b="1">
                  <a:solidFill>
                    <a:srgbClr val="1F497D"/>
                  </a:solidFill>
                  <a:latin typeface="Times New Roman" pitchFamily="18" charset="0"/>
                </a:rPr>
                <a:t> </a:t>
              </a:r>
              <a:r>
                <a:rPr lang="en-US" altLang="zh-CN" sz="2100" b="1" i="1">
                  <a:solidFill>
                    <a:srgbClr val="1F497D"/>
                  </a:solidFill>
                  <a:latin typeface="Times New Roman" pitchFamily="18" charset="0"/>
                  <a:sym typeface="Symbol" pitchFamily="18" charset="2"/>
                </a:rPr>
                <a:t></a:t>
              </a:r>
            </a:p>
          </p:txBody>
        </p:sp>
      </p:grpSp>
      <p:sp>
        <p:nvSpPr>
          <p:cNvPr id="36" name="Rectangle 31"/>
          <p:cNvSpPr>
            <a:spLocks noChangeArrowheads="1"/>
          </p:cNvSpPr>
          <p:nvPr/>
        </p:nvSpPr>
        <p:spPr bwMode="auto">
          <a:xfrm>
            <a:off x="779860" y="2751296"/>
            <a:ext cx="21336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动量守恒</a:t>
            </a:r>
            <a:r>
              <a:rPr lang="zh-CN" altLang="en-US" sz="2100" b="1" dirty="0" smtClean="0">
                <a:solidFill>
                  <a:srgbClr val="0000FF"/>
                </a:solidFill>
                <a:latin typeface="Times New Roman" pitchFamily="18" charset="0"/>
              </a:rPr>
              <a:t>条件 ：</a:t>
            </a:r>
            <a:endParaRPr lang="en-US" altLang="zh-CN" sz="21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37" name="Rectangle 31"/>
          <p:cNvSpPr>
            <a:spLocks noChangeArrowheads="1"/>
          </p:cNvSpPr>
          <p:nvPr/>
        </p:nvSpPr>
        <p:spPr bwMode="auto">
          <a:xfrm>
            <a:off x="3027760" y="3123247"/>
            <a:ext cx="186237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内力 </a:t>
            </a: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&gt;&gt; 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外力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756535" y="2437447"/>
            <a:ext cx="2118360" cy="1022033"/>
            <a:chOff x="2153920" y="3371850"/>
            <a:chExt cx="2824480" cy="1362710"/>
          </a:xfrm>
        </p:grpSpPr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495233" y="3371850"/>
              <a:ext cx="2483167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合外力为</a:t>
              </a:r>
              <a:r>
                <a:rPr lang="en-US" altLang="zh-CN" sz="2100" b="1" dirty="0">
                  <a:solidFill>
                    <a:srgbClr val="0000FF"/>
                  </a:solidFill>
                  <a:latin typeface="Times New Roman" pitchFamily="18" charset="0"/>
                </a:rPr>
                <a:t>0</a:t>
              </a:r>
              <a:endParaRPr lang="zh-CN" altLang="en-US" sz="2100" b="1" dirty="0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2153920" y="3484880"/>
              <a:ext cx="345440" cy="1249680"/>
            </a:xfrm>
            <a:prstGeom prst="leftBrace">
              <a:avLst>
                <a:gd name="adj1" fmla="val 43627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38" name="Rectangle 31"/>
          <p:cNvSpPr>
            <a:spLocks noChangeArrowheads="1"/>
          </p:cNvSpPr>
          <p:nvPr/>
        </p:nvSpPr>
        <p:spPr bwMode="auto">
          <a:xfrm>
            <a:off x="728304" y="3776156"/>
            <a:ext cx="506277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锤头砸钉时，重力是外力（定值，可忽略）</a:t>
            </a:r>
          </a:p>
        </p:txBody>
      </p:sp>
      <p:sp>
        <p:nvSpPr>
          <p:cNvPr id="39" name="Rectangle 31"/>
          <p:cNvSpPr>
            <a:spLocks noChangeArrowheads="1"/>
          </p:cNvSpPr>
          <p:nvPr/>
        </p:nvSpPr>
        <p:spPr bwMode="auto">
          <a:xfrm>
            <a:off x="728304" y="4240976"/>
            <a:ext cx="610671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本题碰撞时，轴提供外力（成比例增大，不可忽略）</a:t>
            </a:r>
          </a:p>
        </p:txBody>
      </p:sp>
    </p:spTree>
    <p:extLst>
      <p:ext uri="{BB962C8B-B14F-4D97-AF65-F5344CB8AC3E}">
        <p14:creationId xmlns:p14="http://schemas.microsoft.com/office/powerpoint/2010/main" val="187378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48148E-6 L 0.20451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55" grpId="0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>
            <a:hlinkClick r:id="rId6" action="ppaction://hlinksldjump"/>
          </p:cNvPr>
          <p:cNvSpPr/>
          <p:nvPr/>
        </p:nvSpPr>
        <p:spPr>
          <a:xfrm rot="10800000">
            <a:off x="8687303" y="4852271"/>
            <a:ext cx="317395" cy="166254"/>
          </a:xfrm>
          <a:prstGeom prst="rightArrow">
            <a:avLst/>
          </a:prstGeom>
          <a:ln>
            <a:solidFill>
              <a:schemeClr val="tx2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800" b="1"/>
          </a:p>
        </p:txBody>
      </p:sp>
      <p:pic>
        <p:nvPicPr>
          <p:cNvPr id="5" name="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63928" y="1292251"/>
            <a:ext cx="6074182" cy="2238800"/>
          </a:xfrm>
          <a:prstGeom prst="rect">
            <a:avLst/>
          </a:prstGeom>
        </p:spPr>
      </p:pic>
      <p:pic>
        <p:nvPicPr>
          <p:cNvPr id="3" name="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228" y="47625"/>
            <a:ext cx="2933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Rectangle 5"/>
          <p:cNvSpPr>
            <a:spLocks noChangeArrowheads="1"/>
          </p:cNvSpPr>
          <p:nvPr/>
        </p:nvSpPr>
        <p:spPr bwMode="auto">
          <a:xfrm>
            <a:off x="939404" y="267891"/>
            <a:ext cx="6230540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685800" eaLnBrk="0" hangingPunct="0">
              <a:lnSpc>
                <a:spcPct val="125000"/>
              </a:lnSpc>
              <a:defRPr/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例</a:t>
            </a:r>
            <a:r>
              <a:rPr lang="en-US" altLang="zh-CN" sz="2100" b="1" dirty="0">
                <a:solidFill>
                  <a:srgbClr val="C00000"/>
                </a:solidFill>
                <a:latin typeface="Times New Roman" pitchFamily="18" charset="0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一均质棒，长度为 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，质量为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，现有 一子弹    </a:t>
            </a:r>
            <a:endParaRPr lang="en-US" altLang="zh-CN" sz="21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00050" indent="-400050" defTabSz="685800" eaLnBrk="0" hangingPunct="0">
              <a:lnSpc>
                <a:spcPct val="125000"/>
              </a:lnSpc>
              <a:defRPr/>
            </a:pP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在距轴为 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处水平嵌入细棒</a:t>
            </a:r>
            <a:r>
              <a:rPr lang="zh-CN" altLang="en-US" sz="21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。</a:t>
            </a:r>
          </a:p>
        </p:txBody>
      </p:sp>
      <p:sp>
        <p:nvSpPr>
          <p:cNvPr id="17419" name="Rectangle 7"/>
          <p:cNvSpPr>
            <a:spLocks noChangeArrowheads="1"/>
          </p:cNvSpPr>
          <p:nvPr/>
        </p:nvSpPr>
        <p:spPr bwMode="auto">
          <a:xfrm>
            <a:off x="957263" y="1734979"/>
            <a:ext cx="3690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</a:rPr>
              <a:t>解</a:t>
            </a:r>
          </a:p>
        </p:txBody>
      </p:sp>
      <p:graphicFrame>
        <p:nvGraphicFramePr>
          <p:cNvPr id="129032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23689"/>
              </p:ext>
            </p:extLst>
          </p:nvPr>
        </p:nvGraphicFramePr>
        <p:xfrm>
          <a:off x="1562100" y="2433637"/>
          <a:ext cx="1781175" cy="510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10" name="Equation" r:id="rId3" imgW="761760" imgH="228600" progId="Equation.DSMT4">
                  <p:embed/>
                </p:oleObj>
              </mc:Choice>
              <mc:Fallback>
                <p:oleObj name="Equation" r:id="rId3" imgW="761760" imgH="228600" progId="Equation.DSMT4">
                  <p:embed/>
                  <p:pic>
                    <p:nvPicPr>
                      <p:cNvPr id="129032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433637"/>
                        <a:ext cx="1781175" cy="5107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Rectangle 9"/>
          <p:cNvSpPr>
            <a:spLocks noChangeArrowheads="1"/>
          </p:cNvSpPr>
          <p:nvPr/>
        </p:nvSpPr>
        <p:spPr bwMode="auto">
          <a:xfrm>
            <a:off x="954881" y="3236119"/>
            <a:ext cx="184427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 dirty="0">
                <a:solidFill>
                  <a:srgbClr val="1F497D"/>
                </a:solidFill>
                <a:latin typeface="Times New Roman" pitchFamily="18" charset="0"/>
              </a:rPr>
              <a:t>其中</a:t>
            </a:r>
            <a:endParaRPr lang="zh-CN" altLang="en-US" sz="2100" b="1" i="1" dirty="0">
              <a:solidFill>
                <a:srgbClr val="1F497D"/>
              </a:solidFill>
              <a:latin typeface="Times New Roman" pitchFamily="18" charset="0"/>
            </a:endParaRPr>
          </a:p>
        </p:txBody>
      </p:sp>
      <p:graphicFrame>
        <p:nvGraphicFramePr>
          <p:cNvPr id="129052" name="Objec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633733"/>
              </p:ext>
            </p:extLst>
          </p:nvPr>
        </p:nvGraphicFramePr>
        <p:xfrm>
          <a:off x="1609726" y="3071813"/>
          <a:ext cx="3059906" cy="71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11" name="Equation" r:id="rId5" imgW="1739880" imgH="393480" progId="Equation.DSMT4">
                  <p:embed/>
                </p:oleObj>
              </mc:Choice>
              <mc:Fallback>
                <p:oleObj name="Equation" r:id="rId5" imgW="1739880" imgH="393480" progId="Equation.DSMT4">
                  <p:embed/>
                  <p:pic>
                    <p:nvPicPr>
                      <p:cNvPr id="129052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6" y="3071813"/>
                        <a:ext cx="3059906" cy="713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3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317854"/>
              </p:ext>
            </p:extLst>
          </p:nvPr>
        </p:nvGraphicFramePr>
        <p:xfrm>
          <a:off x="1531144" y="3930253"/>
          <a:ext cx="2440781" cy="1089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12" name="Equation" r:id="rId7" imgW="1231560" imgH="583920" progId="Equation.DSMT4">
                  <p:embed/>
                </p:oleObj>
              </mc:Choice>
              <mc:Fallback>
                <p:oleObj name="Equation" r:id="rId7" imgW="1231560" imgH="583920" progId="Equation.DSMT4">
                  <p:embed/>
                  <p:pic>
                    <p:nvPicPr>
                      <p:cNvPr id="129053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144" y="3930253"/>
                        <a:ext cx="2440781" cy="1089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2" name="Objec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2770391"/>
              </p:ext>
            </p:extLst>
          </p:nvPr>
        </p:nvGraphicFramePr>
        <p:xfrm>
          <a:off x="3133726" y="2607469"/>
          <a:ext cx="27979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13" name="Equation" r:id="rId9" imgW="114120" imgH="177480" progId="Equation.DSMT4">
                  <p:embed/>
                </p:oleObj>
              </mc:Choice>
              <mc:Fallback>
                <p:oleObj name="Equation" r:id="rId9" imgW="114120" imgH="177480" progId="Equation.DSMT4">
                  <p:embed/>
                  <p:pic>
                    <p:nvPicPr>
                      <p:cNvPr id="129062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726" y="2607469"/>
                        <a:ext cx="27979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灯片编号占位符 3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C1676AA3-206F-4248-922E-593951799B7F}" type="slidenum">
              <a:rPr lang="en-US" altLang="zh-CN" sz="1350">
                <a:latin typeface="Calibri"/>
              </a:rPr>
              <a:pPr defTabSz="685800">
                <a:defRPr/>
              </a:pPr>
              <a:t>23</a:t>
            </a:fld>
            <a:endParaRPr lang="en-US" altLang="zh-CN" sz="1350" dirty="0">
              <a:latin typeface="Calibri"/>
            </a:endParaRP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957263" y="1238012"/>
            <a:ext cx="39647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求</a:t>
            </a:r>
            <a:r>
              <a:rPr lang="zh-CN" altLang="en-US" sz="2100" b="1" dirty="0">
                <a:solidFill>
                  <a:srgbClr val="1F497D"/>
                </a:solidFill>
                <a:latin typeface="Times New Roman" pitchFamily="18" charset="0"/>
              </a:rPr>
              <a:t>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子弹细棒共同的角速度 </a:t>
            </a:r>
            <a:r>
              <a:rPr lang="zh-CN" altLang="en-US" sz="2100" b="1" i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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endParaRPr lang="zh-CN" altLang="en-US" sz="21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9" name="Rectangle 31"/>
          <p:cNvSpPr>
            <a:spLocks noChangeArrowheads="1"/>
          </p:cNvSpPr>
          <p:nvPr/>
        </p:nvSpPr>
        <p:spPr bwMode="auto">
          <a:xfrm>
            <a:off x="901780" y="1744027"/>
            <a:ext cx="449699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子弹、细棒系统的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角动量守恒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7940" y="1238012"/>
            <a:ext cx="2512569" cy="27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3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053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356246"/>
              </p:ext>
            </p:extLst>
          </p:nvPr>
        </p:nvGraphicFramePr>
        <p:xfrm>
          <a:off x="1454706" y="1881426"/>
          <a:ext cx="2220039" cy="694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10" name="Equation" r:id="rId3" imgW="1206360" imgH="419040" progId="Equation.DSMT4">
                  <p:embed/>
                </p:oleObj>
              </mc:Choice>
              <mc:Fallback>
                <p:oleObj name="Equation" r:id="rId3" imgW="1206360" imgH="419040" progId="Equation.DSMT4">
                  <p:embed/>
                  <p:pic>
                    <p:nvPicPr>
                      <p:cNvPr id="129053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706" y="1881426"/>
                        <a:ext cx="2220039" cy="694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灯片编号占位符 3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C1676AA3-206F-4248-922E-593951799B7F}" type="slidenum">
              <a:rPr lang="en-US" altLang="zh-CN" sz="1350">
                <a:latin typeface="Calibri"/>
              </a:rPr>
              <a:pPr defTabSz="685800">
                <a:defRPr/>
              </a:pPr>
              <a:t>24</a:t>
            </a:fld>
            <a:endParaRPr lang="en-US" altLang="zh-CN" sz="1350" dirty="0">
              <a:latin typeface="Calibri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823912" y="415052"/>
            <a:ext cx="624935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讨论：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  <a:hlinkClick r:id="rId5" action="ppaction://hlinksldjump"/>
              </a:rPr>
              <a:t>打击中心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，               ，此时动量守恒。  </a:t>
            </a:r>
          </a:p>
        </p:txBody>
      </p:sp>
      <p:graphicFrame>
        <p:nvGraphicFramePr>
          <p:cNvPr id="36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164681"/>
              </p:ext>
            </p:extLst>
          </p:nvPr>
        </p:nvGraphicFramePr>
        <p:xfrm>
          <a:off x="3007042" y="213360"/>
          <a:ext cx="929879" cy="73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11" name="Equation" r:id="rId6" imgW="469800" imgH="393480" progId="Equation.DSMT4">
                  <p:embed/>
                </p:oleObj>
              </mc:Choice>
              <mc:Fallback>
                <p:oleObj name="Equation" r:id="rId6" imgW="469800" imgH="393480" progId="Equation.DSMT4">
                  <p:embed/>
                  <p:pic>
                    <p:nvPicPr>
                      <p:cNvPr id="36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042" y="213360"/>
                        <a:ext cx="929879" cy="734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58367"/>
              </p:ext>
            </p:extLst>
          </p:nvPr>
        </p:nvGraphicFramePr>
        <p:xfrm>
          <a:off x="1290637" y="2962275"/>
          <a:ext cx="2079308" cy="939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12" name="Equation" r:id="rId8" imgW="1104840" imgH="583920" progId="Equation.DSMT4">
                  <p:embed/>
                </p:oleObj>
              </mc:Choice>
              <mc:Fallback>
                <p:oleObj name="Equation" r:id="rId8" imgW="1104840" imgH="583920" progId="Equation.DSMT4">
                  <p:embed/>
                  <p:pic>
                    <p:nvPicPr>
                      <p:cNvPr id="7" name="对象 6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637" y="2962275"/>
                        <a:ext cx="2079308" cy="939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476947"/>
              </p:ext>
            </p:extLst>
          </p:nvPr>
        </p:nvGraphicFramePr>
        <p:xfrm>
          <a:off x="1435656" y="1119664"/>
          <a:ext cx="2696290" cy="617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13" name="Equation" r:id="rId10" imgW="1473120" imgH="393480" progId="Equation.DSMT4">
                  <p:embed/>
                </p:oleObj>
              </mc:Choice>
              <mc:Fallback>
                <p:oleObj name="Equation" r:id="rId10" imgW="1473120" imgH="393480" progId="Equation.DSMT4">
                  <p:embed/>
                  <p:pic>
                    <p:nvPicPr>
                      <p:cNvPr id="37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656" y="1119664"/>
                        <a:ext cx="2696290" cy="617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641985" y="2781300"/>
            <a:ext cx="42595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89243"/>
              </p:ext>
            </p:extLst>
          </p:nvPr>
        </p:nvGraphicFramePr>
        <p:xfrm>
          <a:off x="3731419" y="2941083"/>
          <a:ext cx="929879" cy="734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14" name="Equation" r:id="rId12" imgW="469800" imgH="393480" progId="Equation.DSMT4">
                  <p:embed/>
                </p:oleObj>
              </mc:Choice>
              <mc:Fallback>
                <p:oleObj name="Equation" r:id="rId12" imgW="469800" imgH="393480" progId="Equation.DSMT4">
                  <p:embed/>
                  <p:pic>
                    <p:nvPicPr>
                      <p:cNvPr id="10" name="对象 9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1419" y="2941083"/>
                        <a:ext cx="929879" cy="73461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868107"/>
              </p:ext>
            </p:extLst>
          </p:nvPr>
        </p:nvGraphicFramePr>
        <p:xfrm>
          <a:off x="1508998" y="4098608"/>
          <a:ext cx="1728788" cy="69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15" name="Equation" r:id="rId14" imgW="939600" imgH="419040" progId="Equation.DSMT4">
                  <p:embed/>
                </p:oleObj>
              </mc:Choice>
              <mc:Fallback>
                <p:oleObj name="Equation" r:id="rId14" imgW="939600" imgH="419040" progId="Equation.DSMT4">
                  <p:embed/>
                  <p:pic>
                    <p:nvPicPr>
                      <p:cNvPr id="41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998" y="4098608"/>
                        <a:ext cx="1728788" cy="694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图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7940" y="1238012"/>
            <a:ext cx="2512569" cy="27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8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>
            <a:hlinkClick r:id="rId4" action="ppaction://hlinksldjump"/>
          </p:cNvPr>
          <p:cNvSpPr/>
          <p:nvPr/>
        </p:nvSpPr>
        <p:spPr>
          <a:xfrm rot="10800000">
            <a:off x="8687303" y="4852271"/>
            <a:ext cx="317395" cy="166254"/>
          </a:xfrm>
          <a:prstGeom prst="rightArrow">
            <a:avLst/>
          </a:prstGeom>
          <a:ln>
            <a:solidFill>
              <a:schemeClr val="tx2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800" b="1"/>
          </a:p>
        </p:txBody>
      </p:sp>
      <p:pic>
        <p:nvPicPr>
          <p:cNvPr id="6" name="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483" y="880380"/>
            <a:ext cx="8919241" cy="29359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50252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0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568764"/>
              </p:ext>
            </p:extLst>
          </p:nvPr>
        </p:nvGraphicFramePr>
        <p:xfrm>
          <a:off x="1750578" y="3516123"/>
          <a:ext cx="3059906" cy="45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86" name="Equation" r:id="rId3" imgW="1447560" imgH="241200" progId="Equation.DSMT4">
                  <p:embed/>
                </p:oleObj>
              </mc:Choice>
              <mc:Fallback>
                <p:oleObj name="Equation" r:id="rId3" imgW="1447560" imgH="241200" progId="Equation.DSMT4">
                  <p:embed/>
                  <p:pic>
                    <p:nvPicPr>
                      <p:cNvPr id="21402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578" y="3516123"/>
                        <a:ext cx="3059906" cy="4560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33" name="Rectangle 17"/>
          <p:cNvSpPr>
            <a:spLocks noChangeArrowheads="1"/>
          </p:cNvSpPr>
          <p:nvPr/>
        </p:nvSpPr>
        <p:spPr bwMode="auto">
          <a:xfrm>
            <a:off x="687110" y="1945806"/>
            <a:ext cx="6457950" cy="80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defTabSz="685800">
              <a:lnSpc>
                <a:spcPct val="110000"/>
              </a:lnSpc>
              <a:defRPr/>
            </a:pPr>
            <a:r>
              <a:rPr kumimoji="1" lang="zh-CN" altLang="en-US" sz="2100" b="1" dirty="0">
                <a:solidFill>
                  <a:srgbClr val="C00000"/>
                </a:solidFill>
                <a:latin typeface="宋体" charset="-122"/>
              </a:rPr>
              <a:t>解：</a:t>
            </a:r>
            <a:r>
              <a:rPr kumimoji="1" lang="zh-CN" altLang="en-US" sz="2100" b="1" dirty="0">
                <a:solidFill>
                  <a:srgbClr val="040000"/>
                </a:solidFill>
                <a:latin typeface="宋体" charset="-122"/>
              </a:rPr>
              <a:t>球与杆在碰撞过程中</a:t>
            </a:r>
            <a:r>
              <a:rPr kumimoji="1" lang="zh-CN" altLang="en-US" sz="2100" b="1" dirty="0">
                <a:solidFill>
                  <a:srgbClr val="0000FF"/>
                </a:solidFill>
                <a:latin typeface="宋体" charset="-122"/>
              </a:rPr>
              <a:t>所受力矩为零</a:t>
            </a:r>
            <a:r>
              <a:rPr kumimoji="1" lang="zh-CN" altLang="en-US" sz="2100" b="1" dirty="0">
                <a:solidFill>
                  <a:srgbClr val="040000"/>
                </a:solidFill>
                <a:latin typeface="宋体" charset="-122"/>
              </a:rPr>
              <a:t>，</a:t>
            </a:r>
            <a:endParaRPr kumimoji="1" lang="en-US" altLang="zh-CN" sz="2100" b="1" dirty="0">
              <a:solidFill>
                <a:srgbClr val="040000"/>
              </a:solidFill>
              <a:latin typeface="宋体" charset="-122"/>
            </a:endParaRPr>
          </a:p>
          <a:p>
            <a:pPr algn="just" defTabSz="685800">
              <a:lnSpc>
                <a:spcPct val="110000"/>
              </a:lnSpc>
              <a:defRPr/>
            </a:pPr>
            <a:r>
              <a:rPr kumimoji="1" lang="en-US" altLang="zh-CN" sz="2100" b="1" dirty="0">
                <a:solidFill>
                  <a:srgbClr val="040000"/>
                </a:solidFill>
                <a:latin typeface="宋体" charset="-122"/>
              </a:rPr>
              <a:t>    </a:t>
            </a:r>
            <a:r>
              <a:rPr kumimoji="1" lang="zh-CN" altLang="en-US" sz="2100" b="1" dirty="0">
                <a:solidFill>
                  <a:srgbClr val="040000"/>
                </a:solidFill>
                <a:latin typeface="宋体" charset="-122"/>
              </a:rPr>
              <a:t>碰撞过程中系统</a:t>
            </a:r>
            <a:r>
              <a:rPr kumimoji="1" lang="zh-CN" altLang="en-US" sz="2100" b="1" dirty="0">
                <a:solidFill>
                  <a:srgbClr val="0000FF"/>
                </a:solidFill>
                <a:latin typeface="宋体" charset="-122"/>
              </a:rPr>
              <a:t>角动量守恒</a:t>
            </a:r>
            <a:r>
              <a:rPr kumimoji="1" lang="en-US" altLang="zh-CN" sz="2100" b="1" dirty="0">
                <a:solidFill>
                  <a:srgbClr val="040000"/>
                </a:solidFill>
                <a:latin typeface="宋体" charset="-122"/>
              </a:rPr>
              <a:t>.</a:t>
            </a:r>
          </a:p>
        </p:txBody>
      </p:sp>
      <p:sp>
        <p:nvSpPr>
          <p:cNvPr id="214034" name="Rectangle 18"/>
          <p:cNvSpPr>
            <a:spLocks noChangeArrowheads="1"/>
          </p:cNvSpPr>
          <p:nvPr/>
        </p:nvSpPr>
        <p:spPr bwMode="auto">
          <a:xfrm>
            <a:off x="1155741" y="3495406"/>
            <a:ext cx="7264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100" b="1">
                <a:solidFill>
                  <a:srgbClr val="040000"/>
                </a:solidFill>
                <a:latin typeface="宋体" charset="-122"/>
              </a:rPr>
              <a:t>即：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87110" y="294743"/>
            <a:ext cx="7934563" cy="1643527"/>
            <a:chOff x="763310" y="218543"/>
            <a:chExt cx="7934563" cy="1643527"/>
          </a:xfrm>
        </p:grpSpPr>
        <p:sp>
          <p:nvSpPr>
            <p:cNvPr id="20497" name="Text Box 20"/>
            <p:cNvSpPr txBox="1">
              <a:spLocks noChangeArrowheads="1"/>
            </p:cNvSpPr>
            <p:nvPr/>
          </p:nvSpPr>
          <p:spPr bwMode="auto">
            <a:xfrm>
              <a:off x="763310" y="218543"/>
              <a:ext cx="7934563" cy="16435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kumimoji="1" lang="zh-CN" altLang="en-US" sz="2100" b="1" dirty="0">
                  <a:solidFill>
                    <a:srgbClr val="C00000"/>
                  </a:solidFill>
                  <a:latin typeface="宋体" charset="-122"/>
                </a:rPr>
                <a:t>例</a:t>
              </a:r>
              <a:r>
                <a:rPr kumimoji="1" lang="en-US" altLang="zh-CN" sz="2100" b="1" dirty="0">
                  <a:solidFill>
                    <a:srgbClr val="C00000"/>
                  </a:solidFill>
                  <a:latin typeface="宋体" charset="-122"/>
                </a:rPr>
                <a:t>2 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在</a:t>
              </a:r>
              <a:r>
                <a:rPr kumimoji="1" lang="zh-CN" altLang="en-US" sz="2100" b="1" dirty="0">
                  <a:solidFill>
                    <a:srgbClr val="0000FF"/>
                  </a:solidFill>
                  <a:latin typeface="宋体" charset="-122"/>
                </a:rPr>
                <a:t>光滑水平桌面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上放置一个静止的质量为</a:t>
              </a:r>
              <a:r>
                <a:rPr kumimoji="1" lang="en-US" altLang="zh-CN" sz="2100" b="1" i="1" dirty="0">
                  <a:solidFill>
                    <a:srgbClr val="040000"/>
                  </a:solidFill>
                  <a:latin typeface="Times New Roman" pitchFamily="18" charset="0"/>
                </a:rPr>
                <a:t>    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长为</a:t>
              </a:r>
              <a:r>
                <a:rPr kumimoji="1" lang="en-US" altLang="zh-CN" sz="2100" b="1" dirty="0">
                  <a:solidFill>
                    <a:srgbClr val="040000"/>
                  </a:solidFill>
                  <a:latin typeface="Times New Roman" pitchFamily="18" charset="0"/>
                </a:rPr>
                <a:t>2</a:t>
              </a:r>
              <a:r>
                <a:rPr kumimoji="1" lang="en-US" altLang="zh-CN" sz="2100" b="1" i="1" dirty="0">
                  <a:solidFill>
                    <a:srgbClr val="040000"/>
                  </a:solidFill>
                  <a:latin typeface="Times New Roman" pitchFamily="18" charset="0"/>
                </a:rPr>
                <a:t>l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、可绕过与杆垂直的光滑轴中心转动的细杆</a:t>
              </a:r>
              <a:r>
                <a:rPr kumimoji="1" lang="en-US" altLang="zh-CN" sz="2100" b="1" dirty="0">
                  <a:solidFill>
                    <a:srgbClr val="040000"/>
                  </a:solidFill>
                  <a:latin typeface="宋体" charset="-122"/>
                </a:rPr>
                <a:t>.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有一质量为</a:t>
              </a:r>
              <a:r>
                <a:rPr kumimoji="1" lang="en-US" altLang="zh-CN" sz="2100" b="1" i="1" dirty="0">
                  <a:solidFill>
                    <a:srgbClr val="040000"/>
                  </a:solidFill>
                  <a:latin typeface="Times New Roman" pitchFamily="18" charset="0"/>
                </a:rPr>
                <a:t>m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的小球以与杆垂直的速度</a:t>
              </a:r>
              <a:r>
                <a:rPr kumimoji="1" lang="zh-CN" altLang="en-US" sz="2100" b="1" i="1" dirty="0">
                  <a:solidFill>
                    <a:srgbClr val="040000"/>
                  </a:solidFill>
                  <a:latin typeface="Bookman Old Style" pitchFamily="18" charset="0"/>
                </a:rPr>
                <a:t>   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与杆的</a:t>
              </a:r>
              <a:r>
                <a:rPr kumimoji="1" lang="zh-CN" altLang="en-US" sz="2100" b="1" dirty="0">
                  <a:solidFill>
                    <a:srgbClr val="CC0000"/>
                  </a:solidFill>
                  <a:latin typeface="宋体" charset="-122"/>
                </a:rPr>
                <a:t>一端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发生</a:t>
              </a:r>
              <a:r>
                <a:rPr kumimoji="1" lang="zh-CN" altLang="en-US" sz="2100" b="1" dirty="0">
                  <a:solidFill>
                    <a:srgbClr val="0000FF"/>
                  </a:solidFill>
                  <a:latin typeface="宋体" charset="-122"/>
                </a:rPr>
                <a:t>完全弹性碰撞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，</a:t>
              </a:r>
              <a:r>
                <a:rPr kumimoji="1" lang="zh-CN" altLang="en-US" sz="2100" b="1" dirty="0">
                  <a:solidFill>
                    <a:srgbClr val="C00000"/>
                  </a:solidFill>
                  <a:latin typeface="宋体" charset="-122"/>
                </a:rPr>
                <a:t>求</a:t>
              </a:r>
              <a:r>
                <a:rPr kumimoji="1" lang="zh-CN" altLang="en-US" sz="2100" b="1" dirty="0">
                  <a:solidFill>
                    <a:srgbClr val="040000"/>
                  </a:solidFill>
                  <a:latin typeface="宋体" charset="-122"/>
                </a:rPr>
                <a:t>小球的反弹速度  及杆的转动角速度</a:t>
              </a:r>
              <a:r>
                <a:rPr kumimoji="1" lang="zh-CN" altLang="en-US" sz="2100" b="1" i="1" dirty="0">
                  <a:solidFill>
                    <a:srgbClr val="040000"/>
                  </a:solidFill>
                  <a:latin typeface="宋体" charset="-122"/>
                  <a:sym typeface="Symbol" pitchFamily="18" charset="2"/>
                </a:rPr>
                <a:t></a:t>
              </a:r>
              <a:r>
                <a:rPr kumimoji="1" lang="en-US" altLang="zh-CN" sz="2100" b="1" i="1" dirty="0">
                  <a:solidFill>
                    <a:srgbClr val="040000"/>
                  </a:solidFill>
                  <a:latin typeface="宋体" charset="-122"/>
                  <a:sym typeface="Symbol" pitchFamily="18" charset="2"/>
                </a:rPr>
                <a:t>.</a:t>
              </a:r>
              <a:endParaRPr kumimoji="1" lang="en-US" altLang="zh-CN" sz="2100" b="1" dirty="0">
                <a:solidFill>
                  <a:srgbClr val="040000"/>
                </a:solidFill>
                <a:latin typeface="宋体" charset="-122"/>
              </a:endParaRPr>
            </a:p>
          </p:txBody>
        </p:sp>
        <p:graphicFrame>
          <p:nvGraphicFramePr>
            <p:cNvPr id="20484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9678326"/>
                </p:ext>
              </p:extLst>
            </p:nvPr>
          </p:nvGraphicFramePr>
          <p:xfrm>
            <a:off x="1690549" y="968392"/>
            <a:ext cx="431006" cy="5226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587" name="公式" r:id="rId5" imgW="177480" imgH="241200" progId="Equation.3">
                    <p:embed/>
                  </p:oleObj>
                </mc:Choice>
                <mc:Fallback>
                  <p:oleObj name="公式" r:id="rId5" imgW="177480" imgH="241200" progId="Equation.3">
                    <p:embed/>
                    <p:pic>
                      <p:nvPicPr>
                        <p:cNvPr id="20484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0549" y="968392"/>
                          <a:ext cx="431006" cy="5226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5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0571175"/>
                </p:ext>
              </p:extLst>
            </p:nvPr>
          </p:nvGraphicFramePr>
          <p:xfrm>
            <a:off x="8066247" y="1030781"/>
            <a:ext cx="307181" cy="384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588" name="公式" r:id="rId7" imgW="126720" imgH="177480" progId="Equation.3">
                    <p:embed/>
                  </p:oleObj>
                </mc:Choice>
                <mc:Fallback>
                  <p:oleObj name="公式" r:id="rId7" imgW="126720" imgH="177480" progId="Equation.3">
                    <p:embed/>
                    <p:pic>
                      <p:nvPicPr>
                        <p:cNvPr id="20485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66247" y="1030781"/>
                          <a:ext cx="307181" cy="3845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0582046"/>
                </p:ext>
              </p:extLst>
            </p:nvPr>
          </p:nvGraphicFramePr>
          <p:xfrm>
            <a:off x="6210895" y="290269"/>
            <a:ext cx="360759" cy="296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589" name="Equation" r:id="rId9" imgW="215640" imgH="177480" progId="Equation.DSMT4">
                    <p:embed/>
                  </p:oleObj>
                </mc:Choice>
                <mc:Fallback>
                  <p:oleObj name="Equation" r:id="rId9" imgW="215640" imgH="177480" progId="Equation.DSMT4">
                    <p:embed/>
                    <p:pic>
                      <p:nvPicPr>
                        <p:cNvPr id="2048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895" y="290269"/>
                          <a:ext cx="360759" cy="2964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组合 24"/>
          <p:cNvGrpSpPr/>
          <p:nvPr/>
        </p:nvGrpSpPr>
        <p:grpSpPr>
          <a:xfrm>
            <a:off x="5949077" y="3368848"/>
            <a:ext cx="2702719" cy="878681"/>
            <a:chOff x="5510213" y="3711258"/>
            <a:chExt cx="3603625" cy="1171575"/>
          </a:xfrm>
        </p:grpSpPr>
        <p:grpSp>
          <p:nvGrpSpPr>
            <p:cNvPr id="26" name="Group 2"/>
            <p:cNvGrpSpPr>
              <a:grpSpLocks/>
            </p:cNvGrpSpPr>
            <p:nvPr/>
          </p:nvGrpSpPr>
          <p:grpSpPr bwMode="auto">
            <a:xfrm>
              <a:off x="8402638" y="4578033"/>
              <a:ext cx="711200" cy="304800"/>
              <a:chOff x="4367" y="3024"/>
              <a:chExt cx="448" cy="192"/>
            </a:xfrm>
          </p:grpSpPr>
          <p:sp>
            <p:nvSpPr>
              <p:cNvPr id="35" name="Oval 3"/>
              <p:cNvSpPr>
                <a:spLocks noChangeArrowheads="1"/>
              </p:cNvSpPr>
              <p:nvPr/>
            </p:nvSpPr>
            <p:spPr bwMode="auto">
              <a:xfrm>
                <a:off x="4367" y="3072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CCFFFF"/>
                  </a:gs>
                  <a:gs pos="100000">
                    <a:srgbClr val="5E7676"/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kumimoji="1" lang="zh-CN" altLang="en-US" baseline="-250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36" name="Object 9"/>
              <p:cNvGraphicFramePr>
                <a:graphicFrameLocks noChangeAspect="1"/>
              </p:cNvGraphicFramePr>
              <p:nvPr/>
            </p:nvGraphicFramePr>
            <p:xfrm>
              <a:off x="4560" y="3024"/>
              <a:ext cx="255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590" name="公式" r:id="rId11" imgW="406080" imgH="291960" progId="Equation.3">
                      <p:embed/>
                    </p:oleObj>
                  </mc:Choice>
                  <mc:Fallback>
                    <p:oleObj name="公式" r:id="rId11" imgW="406080" imgH="291960" progId="Equation.3">
                      <p:embed/>
                      <p:pic>
                        <p:nvPicPr>
                          <p:cNvPr id="36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3024"/>
                            <a:ext cx="255" cy="1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7" name="Group 5"/>
            <p:cNvGrpSpPr>
              <a:grpSpLocks/>
            </p:cNvGrpSpPr>
            <p:nvPr/>
          </p:nvGrpSpPr>
          <p:grpSpPr bwMode="auto">
            <a:xfrm>
              <a:off x="5510213" y="3711258"/>
              <a:ext cx="3049587" cy="1004887"/>
              <a:chOff x="3370" y="1566"/>
              <a:chExt cx="1921" cy="633"/>
            </a:xfrm>
          </p:grpSpPr>
          <p:sp>
            <p:nvSpPr>
              <p:cNvPr id="31" name="Rectangle 6"/>
              <p:cNvSpPr>
                <a:spLocks noChangeArrowheads="1"/>
              </p:cNvSpPr>
              <p:nvPr/>
            </p:nvSpPr>
            <p:spPr bwMode="auto">
              <a:xfrm>
                <a:off x="3370" y="1728"/>
                <a:ext cx="1921" cy="91"/>
              </a:xfrm>
              <a:prstGeom prst="rect">
                <a:avLst/>
              </a:prstGeom>
              <a:gradFill rotWithShape="0">
                <a:gsLst>
                  <a:gs pos="0">
                    <a:srgbClr val="767600"/>
                  </a:gs>
                  <a:gs pos="50000">
                    <a:srgbClr val="FFFF00"/>
                  </a:gs>
                  <a:gs pos="100000">
                    <a:srgbClr val="767600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kumimoji="1" lang="zh-CN" altLang="en-US" baseline="-250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" name="Oval 7"/>
              <p:cNvSpPr>
                <a:spLocks noChangeArrowheads="1"/>
              </p:cNvSpPr>
              <p:nvPr/>
            </p:nvSpPr>
            <p:spPr bwMode="auto">
              <a:xfrm>
                <a:off x="4315" y="1751"/>
                <a:ext cx="47" cy="45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kumimoji="1" lang="zh-CN" altLang="en-US" baseline="-250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" name="Arc 8"/>
              <p:cNvSpPr>
                <a:spLocks/>
              </p:cNvSpPr>
              <p:nvPr/>
            </p:nvSpPr>
            <p:spPr bwMode="auto">
              <a:xfrm flipH="1">
                <a:off x="4139" y="1566"/>
                <a:ext cx="388" cy="367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7534"/>
                      <a:pt x="1147" y="13552"/>
                      <a:pt x="3309" y="10109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7534"/>
                      <a:pt x="1147" y="13552"/>
                      <a:pt x="3309" y="1010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3300"/>
                </a:solidFill>
                <a:round/>
                <a:headEnd/>
                <a:tailEnd type="stealth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34" name="Object 9"/>
              <p:cNvGraphicFramePr>
                <a:graphicFrameLocks noChangeAspect="1"/>
              </p:cNvGraphicFramePr>
              <p:nvPr/>
            </p:nvGraphicFramePr>
            <p:xfrm>
              <a:off x="4248" y="2024"/>
              <a:ext cx="156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591" name="公式" r:id="rId13" imgW="253800" imgH="291960" progId="Equation.3">
                      <p:embed/>
                    </p:oleObj>
                  </mc:Choice>
                  <mc:Fallback>
                    <p:oleObj name="公式" r:id="rId13" imgW="253800" imgH="291960" progId="Equation.3">
                      <p:embed/>
                      <p:pic>
                        <p:nvPicPr>
                          <p:cNvPr id="34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8" y="2024"/>
                            <a:ext cx="156" cy="1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8" name="Group 13"/>
            <p:cNvGrpSpPr>
              <a:grpSpLocks/>
            </p:cNvGrpSpPr>
            <p:nvPr/>
          </p:nvGrpSpPr>
          <p:grpSpPr bwMode="auto">
            <a:xfrm>
              <a:off x="8042282" y="4065270"/>
              <a:ext cx="476250" cy="590550"/>
              <a:chOff x="4235" y="3216"/>
              <a:chExt cx="300" cy="372"/>
            </a:xfrm>
          </p:grpSpPr>
          <p:sp>
            <p:nvSpPr>
              <p:cNvPr id="29" name="Line 14"/>
              <p:cNvSpPr>
                <a:spLocks noChangeShapeType="1"/>
              </p:cNvSpPr>
              <p:nvPr/>
            </p:nvSpPr>
            <p:spPr bwMode="auto">
              <a:xfrm flipV="1">
                <a:off x="4527" y="3312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stealth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30" name="Object 1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235" y="3216"/>
              <a:ext cx="300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592" name="Equation" r:id="rId15" imgW="164880" imgH="228600" progId="Equation.DSMT4">
                      <p:embed/>
                    </p:oleObj>
                  </mc:Choice>
                  <mc:Fallback>
                    <p:oleObj name="Equation" r:id="rId15" imgW="164880" imgH="228600" progId="Equation.DSMT4">
                      <p:embed/>
                      <p:pic>
                        <p:nvPicPr>
                          <p:cNvPr id="3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5" y="3216"/>
                            <a:ext cx="300" cy="3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23031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33" grpId="0" autoUpdateAnimBg="0"/>
      <p:bldP spid="214034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Text Box 2"/>
          <p:cNvSpPr txBox="1">
            <a:spLocks noChangeArrowheads="1"/>
          </p:cNvSpPr>
          <p:nvPr/>
        </p:nvSpPr>
        <p:spPr bwMode="auto">
          <a:xfrm>
            <a:off x="1232535" y="226933"/>
            <a:ext cx="3829050" cy="415498"/>
          </a:xfrm>
          <a:prstGeom prst="rect">
            <a:avLst/>
          </a:prstGeom>
          <a:noFill/>
          <a:ln w="1905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100" b="1" dirty="0">
                <a:solidFill>
                  <a:srgbClr val="040000"/>
                </a:solidFill>
                <a:latin typeface="宋体" charset="-122"/>
              </a:rPr>
              <a:t>弹性碰撞</a:t>
            </a:r>
            <a:r>
              <a:rPr kumimoji="1" lang="zh-CN" altLang="en-US" sz="2100" b="1" dirty="0">
                <a:solidFill>
                  <a:srgbClr val="FF0000"/>
                </a:solidFill>
                <a:latin typeface="宋体" charset="-122"/>
              </a:rPr>
              <a:t>没有能量损失，所以</a:t>
            </a:r>
          </a:p>
        </p:txBody>
      </p:sp>
      <p:graphicFrame>
        <p:nvGraphicFramePr>
          <p:cNvPr id="2150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117551"/>
              </p:ext>
            </p:extLst>
          </p:nvPr>
        </p:nvGraphicFramePr>
        <p:xfrm>
          <a:off x="1993582" y="856037"/>
          <a:ext cx="3368279" cy="660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10" name="Equation" r:id="rId3" imgW="1790640" imgH="393480" progId="Equation.DSMT4">
                  <p:embed/>
                </p:oleObj>
              </mc:Choice>
              <mc:Fallback>
                <p:oleObj name="Equation" r:id="rId3" imgW="1790640" imgH="393480" progId="Equation.DSMT4">
                  <p:embed/>
                  <p:pic>
                    <p:nvPicPr>
                      <p:cNvPr id="2150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582" y="856037"/>
                        <a:ext cx="3368279" cy="6607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5591"/>
              </p:ext>
            </p:extLst>
          </p:nvPr>
        </p:nvGraphicFramePr>
        <p:xfrm>
          <a:off x="1993583" y="1756604"/>
          <a:ext cx="2398633" cy="60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11" name="Equation" r:id="rId5" imgW="1562040" imgH="393480" progId="Equation.DSMT4">
                  <p:embed/>
                </p:oleObj>
              </mc:Choice>
              <mc:Fallback>
                <p:oleObj name="Equation" r:id="rId5" imgW="1562040" imgH="393480" progId="Equation.DSMT4">
                  <p:embed/>
                  <p:pic>
                    <p:nvPicPr>
                      <p:cNvPr id="2150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583" y="1756604"/>
                        <a:ext cx="2398633" cy="6043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1293495" y="1846897"/>
            <a:ext cx="145613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kumimoji="1" lang="zh-CN" altLang="en-US" sz="2100" b="1">
                <a:solidFill>
                  <a:srgbClr val="040000"/>
                </a:solidFill>
                <a:latin typeface="宋体" charset="-122"/>
              </a:rPr>
              <a:t>其中</a:t>
            </a:r>
          </a:p>
        </p:txBody>
      </p:sp>
      <p:sp>
        <p:nvSpPr>
          <p:cNvPr id="215059" name="Text Box 19"/>
          <p:cNvSpPr txBox="1">
            <a:spLocks noChangeArrowheads="1"/>
          </p:cNvSpPr>
          <p:nvPr/>
        </p:nvSpPr>
        <p:spPr bwMode="auto">
          <a:xfrm>
            <a:off x="1285875" y="2600760"/>
            <a:ext cx="3086100" cy="415498"/>
          </a:xfrm>
          <a:prstGeom prst="rect">
            <a:avLst/>
          </a:prstGeom>
          <a:noFill/>
          <a:ln w="1905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100" b="1" dirty="0">
                <a:solidFill>
                  <a:srgbClr val="0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联立</a:t>
            </a:r>
            <a:r>
              <a:rPr kumimoji="1" lang="en-US" altLang="zh-CN" sz="2100" b="1" dirty="0">
                <a:solidFill>
                  <a:srgbClr val="0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kumimoji="1" lang="zh-CN" altLang="en-US" sz="2100" b="1" dirty="0">
                <a:solidFill>
                  <a:srgbClr val="0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100" b="1" dirty="0">
                <a:solidFill>
                  <a:srgbClr val="0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kumimoji="1" lang="zh-CN" altLang="en-US" sz="2100" b="1" dirty="0">
                <a:solidFill>
                  <a:srgbClr val="0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式解得：</a:t>
            </a:r>
          </a:p>
        </p:txBody>
      </p:sp>
      <p:graphicFrame>
        <p:nvGraphicFramePr>
          <p:cNvPr id="21506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740659"/>
              </p:ext>
            </p:extLst>
          </p:nvPr>
        </p:nvGraphicFramePr>
        <p:xfrm>
          <a:off x="1544241" y="3230404"/>
          <a:ext cx="2176463" cy="70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12" name="Equation" r:id="rId7" imgW="1091880" imgH="393480" progId="Equation.DSMT4">
                  <p:embed/>
                </p:oleObj>
              </mc:Choice>
              <mc:Fallback>
                <p:oleObj name="Equation" r:id="rId7" imgW="1091880" imgH="393480" progId="Equation.DSMT4">
                  <p:embed/>
                  <p:pic>
                    <p:nvPicPr>
                      <p:cNvPr id="21506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241" y="3230404"/>
                        <a:ext cx="2176463" cy="7012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6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335620"/>
              </p:ext>
            </p:extLst>
          </p:nvPr>
        </p:nvGraphicFramePr>
        <p:xfrm>
          <a:off x="1582103" y="4171237"/>
          <a:ext cx="1818323" cy="696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13" name="Equation" r:id="rId9" imgW="977760" imgH="419040" progId="Equation.DSMT4">
                  <p:embed/>
                </p:oleObj>
              </mc:Choice>
              <mc:Fallback>
                <p:oleObj name="Equation" r:id="rId9" imgW="977760" imgH="419040" progId="Equation.DSMT4">
                  <p:embed/>
                  <p:pic>
                    <p:nvPicPr>
                      <p:cNvPr id="21506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103" y="4171237"/>
                        <a:ext cx="1818323" cy="6967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949077" y="3368848"/>
            <a:ext cx="2702719" cy="878681"/>
            <a:chOff x="5510213" y="3711258"/>
            <a:chExt cx="3603625" cy="1171575"/>
          </a:xfrm>
        </p:grpSpPr>
        <p:grpSp>
          <p:nvGrpSpPr>
            <p:cNvPr id="36" name="Group 2"/>
            <p:cNvGrpSpPr>
              <a:grpSpLocks/>
            </p:cNvGrpSpPr>
            <p:nvPr/>
          </p:nvGrpSpPr>
          <p:grpSpPr bwMode="auto">
            <a:xfrm>
              <a:off x="8402638" y="4578033"/>
              <a:ext cx="711200" cy="304800"/>
              <a:chOff x="4367" y="3024"/>
              <a:chExt cx="448" cy="192"/>
            </a:xfrm>
          </p:grpSpPr>
          <p:sp>
            <p:nvSpPr>
              <p:cNvPr id="45" name="Oval 3"/>
              <p:cNvSpPr>
                <a:spLocks noChangeArrowheads="1"/>
              </p:cNvSpPr>
              <p:nvPr/>
            </p:nvSpPr>
            <p:spPr bwMode="auto">
              <a:xfrm>
                <a:off x="4367" y="3072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CCFFFF"/>
                  </a:gs>
                  <a:gs pos="100000">
                    <a:srgbClr val="5E7676"/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kumimoji="1" lang="zh-CN" altLang="en-US" baseline="-250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46" name="Object 9"/>
              <p:cNvGraphicFramePr>
                <a:graphicFrameLocks noChangeAspect="1"/>
              </p:cNvGraphicFramePr>
              <p:nvPr/>
            </p:nvGraphicFramePr>
            <p:xfrm>
              <a:off x="4560" y="3024"/>
              <a:ext cx="255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614" name="公式" r:id="rId11" imgW="406080" imgH="291960" progId="Equation.3">
                      <p:embed/>
                    </p:oleObj>
                  </mc:Choice>
                  <mc:Fallback>
                    <p:oleObj name="公式" r:id="rId11" imgW="406080" imgH="291960" progId="Equation.3">
                      <p:embed/>
                      <p:pic>
                        <p:nvPicPr>
                          <p:cNvPr id="36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3024"/>
                            <a:ext cx="255" cy="1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Group 5"/>
            <p:cNvGrpSpPr>
              <a:grpSpLocks/>
            </p:cNvGrpSpPr>
            <p:nvPr/>
          </p:nvGrpSpPr>
          <p:grpSpPr bwMode="auto">
            <a:xfrm>
              <a:off x="5510213" y="3711258"/>
              <a:ext cx="3049587" cy="1004887"/>
              <a:chOff x="3370" y="1566"/>
              <a:chExt cx="1921" cy="633"/>
            </a:xfrm>
          </p:grpSpPr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3370" y="1728"/>
                <a:ext cx="1921" cy="91"/>
              </a:xfrm>
              <a:prstGeom prst="rect">
                <a:avLst/>
              </a:prstGeom>
              <a:gradFill rotWithShape="0">
                <a:gsLst>
                  <a:gs pos="0">
                    <a:srgbClr val="767600"/>
                  </a:gs>
                  <a:gs pos="50000">
                    <a:srgbClr val="FFFF00"/>
                  </a:gs>
                  <a:gs pos="100000">
                    <a:srgbClr val="767600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kumimoji="1" lang="zh-CN" altLang="en-US" baseline="-250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" name="Oval 7"/>
              <p:cNvSpPr>
                <a:spLocks noChangeArrowheads="1"/>
              </p:cNvSpPr>
              <p:nvPr/>
            </p:nvSpPr>
            <p:spPr bwMode="auto">
              <a:xfrm>
                <a:off x="4315" y="1751"/>
                <a:ext cx="47" cy="45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kumimoji="1" lang="zh-CN" altLang="en-US" baseline="-250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3" name="Arc 8"/>
              <p:cNvSpPr>
                <a:spLocks/>
              </p:cNvSpPr>
              <p:nvPr/>
            </p:nvSpPr>
            <p:spPr bwMode="auto">
              <a:xfrm flipH="1">
                <a:off x="4139" y="1566"/>
                <a:ext cx="388" cy="367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7534"/>
                      <a:pt x="1147" y="13552"/>
                      <a:pt x="3309" y="10109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7534"/>
                      <a:pt x="1147" y="13552"/>
                      <a:pt x="3309" y="1010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3300"/>
                </a:solidFill>
                <a:round/>
                <a:headEnd/>
                <a:tailEnd type="stealth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4" name="Object 9"/>
              <p:cNvGraphicFramePr>
                <a:graphicFrameLocks noChangeAspect="1"/>
              </p:cNvGraphicFramePr>
              <p:nvPr/>
            </p:nvGraphicFramePr>
            <p:xfrm>
              <a:off x="4248" y="2024"/>
              <a:ext cx="156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615" name="公式" r:id="rId13" imgW="253800" imgH="291960" progId="Equation.3">
                      <p:embed/>
                    </p:oleObj>
                  </mc:Choice>
                  <mc:Fallback>
                    <p:oleObj name="公式" r:id="rId13" imgW="253800" imgH="291960" progId="Equation.3">
                      <p:embed/>
                      <p:pic>
                        <p:nvPicPr>
                          <p:cNvPr id="34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8" y="2024"/>
                            <a:ext cx="156" cy="1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8" name="Group 13"/>
            <p:cNvGrpSpPr>
              <a:grpSpLocks/>
            </p:cNvGrpSpPr>
            <p:nvPr/>
          </p:nvGrpSpPr>
          <p:grpSpPr bwMode="auto">
            <a:xfrm>
              <a:off x="8042282" y="4065270"/>
              <a:ext cx="476250" cy="590550"/>
              <a:chOff x="4235" y="3216"/>
              <a:chExt cx="300" cy="372"/>
            </a:xfrm>
          </p:grpSpPr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 flipV="1">
                <a:off x="4527" y="3312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stealth" w="med" len="lg"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0" name="Object 1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235" y="3216"/>
              <a:ext cx="300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616" name="Equation" r:id="rId15" imgW="164880" imgH="228600" progId="Equation.DSMT4">
                      <p:embed/>
                    </p:oleObj>
                  </mc:Choice>
                  <mc:Fallback>
                    <p:oleObj name="Equation" r:id="rId15" imgW="164880" imgH="228600" progId="Equation.DSMT4">
                      <p:embed/>
                      <p:pic>
                        <p:nvPicPr>
                          <p:cNvPr id="3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5" y="3216"/>
                            <a:ext cx="300" cy="3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415918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6" grpId="0" autoUpdateAnimBg="0"/>
      <p:bldP spid="21505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:\物理Ⅰ课件\第4章 刚体力学\FLASH04\猫下落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79502" y="1232922"/>
            <a:ext cx="55399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F7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40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685800">
              <a:spcBef>
                <a:spcPct val="50000"/>
              </a:spcBef>
              <a:defRPr kumimoji="1" sz="2400" b="1">
                <a:solidFill>
                  <a:srgbClr val="0000FF"/>
                </a:solidFill>
                <a:latin typeface="Times New Roman" charset="0"/>
              </a:defRPr>
            </a:lvl1pPr>
          </a:lstStyle>
          <a:p>
            <a:r>
              <a:rPr lang="zh-CN" altLang="en-US" dirty="0" smtClean="0"/>
              <a:t>解答猫</a:t>
            </a:r>
            <a:r>
              <a:rPr lang="zh-CN" altLang="en-US" dirty="0"/>
              <a:t>有九条命</a:t>
            </a:r>
          </a:p>
        </p:txBody>
      </p:sp>
    </p:spTree>
    <p:extLst>
      <p:ext uri="{BB962C8B-B14F-4D97-AF65-F5344CB8AC3E}">
        <p14:creationId xmlns:p14="http://schemas.microsoft.com/office/powerpoint/2010/main" val="275175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16" y="3491510"/>
            <a:ext cx="2294585" cy="1496596"/>
          </a:xfrm>
          <a:prstGeom prst="rect">
            <a:avLst/>
          </a:prstGeom>
        </p:spPr>
      </p:pic>
      <p:sp>
        <p:nvSpPr>
          <p:cNvPr id="11293" name="Rectangle 37"/>
          <p:cNvSpPr>
            <a:spLocks noChangeArrowheads="1"/>
          </p:cNvSpPr>
          <p:nvPr/>
        </p:nvSpPr>
        <p:spPr bwMode="auto">
          <a:xfrm>
            <a:off x="2646760" y="241475"/>
            <a:ext cx="40559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latin typeface="宋体"/>
                <a:ea typeface="宋体"/>
                <a:cs typeface="创艺简魏碑"/>
              </a:rPr>
              <a:t>§4-4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/>
                <a:ea typeface="宋体"/>
                <a:cs typeface="创艺简魏碑"/>
              </a:rPr>
              <a:t>力矩的功、转动动能</a:t>
            </a:r>
          </a:p>
        </p:txBody>
      </p:sp>
      <p:sp>
        <p:nvSpPr>
          <p:cNvPr id="37" name="灯片编号占位符 36"/>
          <p:cNvSpPr>
            <a:spLocks noGrp="1"/>
          </p:cNvSpPr>
          <p:nvPr>
            <p:ph type="sldNum" sz="quarter" idx="10"/>
          </p:nvPr>
        </p:nvSpPr>
        <p:spPr>
          <a:xfrm>
            <a:off x="7543800" y="4809512"/>
            <a:ext cx="1600200" cy="357188"/>
          </a:xfr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fld id="{AE0EAB96-E82F-4943-BF46-DEE37ADEB02D}" type="slidenum">
              <a:rPr lang="en-US" altLang="zh-CN" sz="1350" b="1">
                <a:solidFill>
                  <a:srgbClr val="0000CC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pPr defTabSz="685800">
                <a:defRPr/>
              </a:pPr>
              <a:t>29</a:t>
            </a:fld>
            <a:endParaRPr lang="en-US" altLang="zh-CN" sz="1350" b="1" dirty="0">
              <a:solidFill>
                <a:srgbClr val="0000CC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r="19111"/>
          <a:stretch/>
        </p:blipFill>
        <p:spPr>
          <a:xfrm>
            <a:off x="6383456" y="890312"/>
            <a:ext cx="1613973" cy="282602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68755" y="1203529"/>
            <a:ext cx="3580831" cy="3032180"/>
            <a:chOff x="434340" y="1604705"/>
            <a:chExt cx="4774441" cy="4042906"/>
          </a:xfrm>
        </p:grpSpPr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434340" y="4293394"/>
              <a:ext cx="4774441" cy="13542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kumimoji="1" lang="zh-CN" altLang="en-US" sz="2400" b="1">
                  <a:solidFill>
                    <a:srgbClr val="000000"/>
                  </a:solidFill>
                  <a:latin typeface="宋体"/>
                  <a:ea typeface="宋体"/>
                  <a:cs typeface="创艺简魏碑"/>
                </a:rPr>
                <a:t>飞轮的转动惯量很大，</a:t>
              </a:r>
              <a:endParaRPr kumimoji="1" lang="en-US" altLang="zh-CN" sz="2400" b="1">
                <a:solidFill>
                  <a:srgbClr val="000000"/>
                </a:solidFill>
                <a:latin typeface="宋体"/>
                <a:ea typeface="宋体"/>
                <a:cs typeface="创艺简魏碑"/>
              </a:endParaRPr>
            </a:p>
            <a:p>
              <a:pPr defTabSz="685800">
                <a:spcBef>
                  <a:spcPct val="50000"/>
                </a:spcBef>
                <a:defRPr/>
              </a:pPr>
              <a:r>
                <a:rPr kumimoji="1" lang="zh-CN" altLang="en-US" sz="2400" b="1">
                  <a:solidFill>
                    <a:srgbClr val="000000"/>
                  </a:solidFill>
                  <a:latin typeface="宋体"/>
                  <a:ea typeface="宋体"/>
                  <a:cs typeface="创艺简魏碑"/>
                </a:rPr>
                <a:t>有什么作用？</a:t>
              </a:r>
              <a:endParaRPr kumimoji="1" lang="zh-CN" altLang="en-US" sz="2400" b="1" dirty="0">
                <a:solidFill>
                  <a:srgbClr val="000000"/>
                </a:solidFill>
                <a:latin typeface="宋体"/>
                <a:ea typeface="宋体"/>
                <a:cs typeface="创艺简魏碑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340" y="1604705"/>
              <a:ext cx="2409825" cy="1990725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10" y="1062944"/>
            <a:ext cx="1870271" cy="20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4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5"/>
          <p:cNvSpPr txBox="1">
            <a:spLocks noChangeArrowheads="1"/>
          </p:cNvSpPr>
          <p:nvPr/>
        </p:nvSpPr>
        <p:spPr bwMode="auto">
          <a:xfrm>
            <a:off x="178848" y="1135263"/>
            <a:ext cx="10429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F7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40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FF"/>
                </a:solidFill>
                <a:latin typeface="Times New Roman" charset="0"/>
              </a:rPr>
              <a:t>猫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charset="0"/>
              </a:rPr>
              <a:t>有九条命？</a:t>
            </a:r>
            <a:endParaRPr kumimoji="1" lang="en-US" altLang="zh-CN" sz="2400" b="1" dirty="0">
              <a:solidFill>
                <a:srgbClr val="0000FF"/>
              </a:solidFill>
              <a:latin typeface="Times New Roman" charset="0"/>
            </a:endParaRPr>
          </a:p>
        </p:txBody>
      </p:sp>
      <p:pic>
        <p:nvPicPr>
          <p:cNvPr id="5" name="为什么猫咪落下总能四脚着地？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971" y="185818"/>
            <a:ext cx="8197608" cy="461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5175171" y="1100019"/>
            <a:ext cx="2176463" cy="2241947"/>
          </a:xfrm>
          <a:custGeom>
            <a:avLst/>
            <a:gdLst>
              <a:gd name="connsiteX0" fmla="*/ 569119 w 2176463"/>
              <a:gd name="connsiteY0" fmla="*/ 0 h 2241947"/>
              <a:gd name="connsiteX1" fmla="*/ 2176463 w 2176463"/>
              <a:gd name="connsiteY1" fmla="*/ 1607344 h 2241947"/>
              <a:gd name="connsiteX2" fmla="*/ 2104200 w 2176463"/>
              <a:gd name="connsiteY2" fmla="*/ 2085319 h 2241947"/>
              <a:gd name="connsiteX3" fmla="*/ 2058478 w 2176463"/>
              <a:gd name="connsiteY3" fmla="*/ 2210242 h 2241947"/>
              <a:gd name="connsiteX4" fmla="*/ 2034231 w 2176463"/>
              <a:gd name="connsiteY4" fmla="*/ 2192955 h 2241947"/>
              <a:gd name="connsiteX5" fmla="*/ 1943546 w 2176463"/>
              <a:gd name="connsiteY5" fmla="*/ 2164616 h 2241947"/>
              <a:gd name="connsiteX6" fmla="*/ 1724393 w 2176463"/>
              <a:gd name="connsiteY6" fmla="*/ 2217515 h 2241947"/>
              <a:gd name="connsiteX7" fmla="*/ 1422112 w 2176463"/>
              <a:gd name="connsiteY7" fmla="*/ 2179730 h 2241947"/>
              <a:gd name="connsiteX8" fmla="*/ 1119831 w 2176463"/>
              <a:gd name="connsiteY8" fmla="*/ 2217515 h 2241947"/>
              <a:gd name="connsiteX9" fmla="*/ 908234 w 2176463"/>
              <a:gd name="connsiteY9" fmla="*/ 2187287 h 2241947"/>
              <a:gd name="connsiteX10" fmla="*/ 507712 w 2176463"/>
              <a:gd name="connsiteY10" fmla="*/ 2232629 h 2241947"/>
              <a:gd name="connsiteX11" fmla="*/ 212988 w 2176463"/>
              <a:gd name="connsiteY11" fmla="*/ 2194844 h 2241947"/>
              <a:gd name="connsiteX12" fmla="*/ 88770 w 2176463"/>
              <a:gd name="connsiteY12" fmla="*/ 2234518 h 2241947"/>
              <a:gd name="connsiteX13" fmla="*/ 72539 w 2176463"/>
              <a:gd name="connsiteY13" fmla="*/ 2241947 h 2241947"/>
              <a:gd name="connsiteX14" fmla="*/ 11761 w 2176463"/>
              <a:gd name="connsiteY14" fmla="*/ 2241947 h 2241947"/>
              <a:gd name="connsiteX15" fmla="*/ 31619 w 2176463"/>
              <a:gd name="connsiteY15" fmla="*/ 2214681 h 2241947"/>
              <a:gd name="connsiteX16" fmla="*/ 69404 w 2176463"/>
              <a:gd name="connsiteY16" fmla="*/ 2134388 h 2241947"/>
              <a:gd name="connsiteX17" fmla="*/ 26424 w 2176463"/>
              <a:gd name="connsiteY17" fmla="*/ 2042287 h 2241947"/>
              <a:gd name="connsiteX18" fmla="*/ 0 w 2176463"/>
              <a:gd name="connsiteY18" fmla="*/ 1994792 h 2241947"/>
              <a:gd name="connsiteX19" fmla="*/ 0 w 2176463"/>
              <a:gd name="connsiteY19" fmla="*/ 1902051 h 2241947"/>
              <a:gd name="connsiteX20" fmla="*/ 25952 w 2176463"/>
              <a:gd name="connsiteY20" fmla="*/ 1865641 h 2241947"/>
              <a:gd name="connsiteX21" fmla="*/ 69404 w 2176463"/>
              <a:gd name="connsiteY21" fmla="*/ 1779207 h 2241947"/>
              <a:gd name="connsiteX22" fmla="*/ 16505 w 2176463"/>
              <a:gd name="connsiteY22" fmla="*/ 1537383 h 2241947"/>
              <a:gd name="connsiteX23" fmla="*/ 24062 w 2176463"/>
              <a:gd name="connsiteY23" fmla="*/ 1242659 h 2241947"/>
              <a:gd name="connsiteX24" fmla="*/ 1391 w 2176463"/>
              <a:gd name="connsiteY24" fmla="*/ 1046176 h 2241947"/>
              <a:gd name="connsiteX25" fmla="*/ 46733 w 2176463"/>
              <a:gd name="connsiteY25" fmla="*/ 842136 h 2241947"/>
              <a:gd name="connsiteX26" fmla="*/ 2454 w 2176463"/>
              <a:gd name="connsiteY26" fmla="*/ 624458 h 2241947"/>
              <a:gd name="connsiteX27" fmla="*/ 0 w 2176463"/>
              <a:gd name="connsiteY27" fmla="*/ 604678 h 2241947"/>
              <a:gd name="connsiteX28" fmla="*/ 0 w 2176463"/>
              <a:gd name="connsiteY28" fmla="*/ 497477 h 2241947"/>
              <a:gd name="connsiteX29" fmla="*/ 388 w 2176463"/>
              <a:gd name="connsiteY29" fmla="*/ 493864 h 2241947"/>
              <a:gd name="connsiteX30" fmla="*/ 39176 w 2176463"/>
              <a:gd name="connsiteY30" fmla="*/ 328259 h 2241947"/>
              <a:gd name="connsiteX31" fmla="*/ 25007 w 2176463"/>
              <a:gd name="connsiteY31" fmla="*/ 217973 h 2241947"/>
              <a:gd name="connsiteX32" fmla="*/ 0 w 2176463"/>
              <a:gd name="connsiteY32" fmla="*/ 130639 h 2241947"/>
              <a:gd name="connsiteX33" fmla="*/ 0 w 2176463"/>
              <a:gd name="connsiteY33" fmla="*/ 105623 h 2241947"/>
              <a:gd name="connsiteX34" fmla="*/ 91145 w 2176463"/>
              <a:gd name="connsiteY34" fmla="*/ 72263 h 2241947"/>
              <a:gd name="connsiteX35" fmla="*/ 569119 w 2176463"/>
              <a:gd name="connsiteY35" fmla="*/ 0 h 224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76463" h="2241947">
                <a:moveTo>
                  <a:pt x="569119" y="0"/>
                </a:moveTo>
                <a:cubicBezTo>
                  <a:pt x="1456831" y="0"/>
                  <a:pt x="2176463" y="719633"/>
                  <a:pt x="2176463" y="1607344"/>
                </a:cubicBezTo>
                <a:cubicBezTo>
                  <a:pt x="2176463" y="1773790"/>
                  <a:pt x="2151164" y="1934327"/>
                  <a:pt x="2104200" y="2085319"/>
                </a:cubicBezTo>
                <a:lnTo>
                  <a:pt x="2058478" y="2210242"/>
                </a:lnTo>
                <a:lnTo>
                  <a:pt x="2034231" y="2192955"/>
                </a:lnTo>
                <a:cubicBezTo>
                  <a:pt x="2006522" y="2177526"/>
                  <a:pt x="1975034" y="2167765"/>
                  <a:pt x="1943546" y="2164616"/>
                </a:cubicBezTo>
                <a:cubicBezTo>
                  <a:pt x="1880571" y="2158319"/>
                  <a:pt x="1811299" y="2214996"/>
                  <a:pt x="1724393" y="2217515"/>
                </a:cubicBezTo>
                <a:cubicBezTo>
                  <a:pt x="1637487" y="2220034"/>
                  <a:pt x="1522872" y="2179730"/>
                  <a:pt x="1422112" y="2179730"/>
                </a:cubicBezTo>
                <a:cubicBezTo>
                  <a:pt x="1321352" y="2179730"/>
                  <a:pt x="1205477" y="2216256"/>
                  <a:pt x="1119831" y="2217515"/>
                </a:cubicBezTo>
                <a:cubicBezTo>
                  <a:pt x="1034185" y="2218774"/>
                  <a:pt x="1010254" y="2184768"/>
                  <a:pt x="908234" y="2187287"/>
                </a:cubicBezTo>
                <a:cubicBezTo>
                  <a:pt x="806214" y="2189806"/>
                  <a:pt x="623586" y="2231370"/>
                  <a:pt x="507712" y="2232629"/>
                </a:cubicBezTo>
                <a:cubicBezTo>
                  <a:pt x="391838" y="2233888"/>
                  <a:pt x="296115" y="2189806"/>
                  <a:pt x="212988" y="2194844"/>
                </a:cubicBezTo>
                <a:cubicBezTo>
                  <a:pt x="171425" y="2197363"/>
                  <a:pt x="126398" y="2216885"/>
                  <a:pt x="88770" y="2234518"/>
                </a:cubicBezTo>
                <a:lnTo>
                  <a:pt x="72539" y="2241947"/>
                </a:lnTo>
                <a:lnTo>
                  <a:pt x="11761" y="2241947"/>
                </a:lnTo>
                <a:lnTo>
                  <a:pt x="31619" y="2214681"/>
                </a:lnTo>
                <a:cubicBezTo>
                  <a:pt x="50197" y="2190436"/>
                  <a:pt x="71293" y="2160838"/>
                  <a:pt x="69404" y="2134388"/>
                </a:cubicBezTo>
                <a:cubicBezTo>
                  <a:pt x="67515" y="2107939"/>
                  <a:pt x="46734" y="2075506"/>
                  <a:pt x="26424" y="2042287"/>
                </a:cubicBezTo>
                <a:lnTo>
                  <a:pt x="0" y="1994792"/>
                </a:lnTo>
                <a:lnTo>
                  <a:pt x="0" y="1902051"/>
                </a:lnTo>
                <a:lnTo>
                  <a:pt x="25952" y="1865641"/>
                </a:lnTo>
                <a:cubicBezTo>
                  <a:pt x="46104" y="1839978"/>
                  <a:pt x="66885" y="1813214"/>
                  <a:pt x="69404" y="1779207"/>
                </a:cubicBezTo>
                <a:cubicBezTo>
                  <a:pt x="74442" y="1711194"/>
                  <a:pt x="24062" y="1626808"/>
                  <a:pt x="16505" y="1537383"/>
                </a:cubicBezTo>
                <a:cubicBezTo>
                  <a:pt x="8948" y="1447958"/>
                  <a:pt x="26581" y="1324527"/>
                  <a:pt x="24062" y="1242659"/>
                </a:cubicBezTo>
                <a:cubicBezTo>
                  <a:pt x="21543" y="1160791"/>
                  <a:pt x="-2387" y="1112930"/>
                  <a:pt x="1391" y="1046176"/>
                </a:cubicBezTo>
                <a:cubicBezTo>
                  <a:pt x="5169" y="979422"/>
                  <a:pt x="47992" y="924004"/>
                  <a:pt x="46733" y="842136"/>
                </a:cubicBezTo>
                <a:cubicBezTo>
                  <a:pt x="45789" y="780735"/>
                  <a:pt x="17214" y="698080"/>
                  <a:pt x="2454" y="624458"/>
                </a:cubicBezTo>
                <a:lnTo>
                  <a:pt x="0" y="604678"/>
                </a:lnTo>
                <a:lnTo>
                  <a:pt x="0" y="497477"/>
                </a:lnTo>
                <a:lnTo>
                  <a:pt x="388" y="493864"/>
                </a:lnTo>
                <a:cubicBezTo>
                  <a:pt x="12963" y="435474"/>
                  <a:pt x="39176" y="383992"/>
                  <a:pt x="39176" y="328259"/>
                </a:cubicBezTo>
                <a:cubicBezTo>
                  <a:pt x="39176" y="291104"/>
                  <a:pt x="33509" y="254420"/>
                  <a:pt x="25007" y="217973"/>
                </a:cubicBezTo>
                <a:lnTo>
                  <a:pt x="0" y="130639"/>
                </a:lnTo>
                <a:lnTo>
                  <a:pt x="0" y="105623"/>
                </a:lnTo>
                <a:lnTo>
                  <a:pt x="91145" y="72263"/>
                </a:lnTo>
                <a:cubicBezTo>
                  <a:pt x="242136" y="25300"/>
                  <a:pt x="402673" y="0"/>
                  <a:pt x="569119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Times New Roman"/>
              <a:ea typeface="宋体"/>
            </a:endParaRPr>
          </a:p>
        </p:txBody>
      </p:sp>
      <p:graphicFrame>
        <p:nvGraphicFramePr>
          <p:cNvPr id="2222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226885"/>
              </p:ext>
            </p:extLst>
          </p:nvPr>
        </p:nvGraphicFramePr>
        <p:xfrm>
          <a:off x="2465989" y="3369469"/>
          <a:ext cx="1835898" cy="730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2" name="公式" r:id="rId4" imgW="825480" imgH="355320" progId="Equation.3">
                  <p:embed/>
                </p:oleObj>
              </mc:Choice>
              <mc:Fallback>
                <p:oleObj name="公式" r:id="rId4" imgW="825480" imgH="355320" progId="Equation.3">
                  <p:embed/>
                  <p:pic>
                    <p:nvPicPr>
                      <p:cNvPr id="222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989" y="3369469"/>
                        <a:ext cx="1835898" cy="730722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CECFF"/>
                          </a:gs>
                          <a:gs pos="50000">
                            <a:srgbClr val="FFFFFF"/>
                          </a:gs>
                          <a:gs pos="100000">
                            <a:srgbClr val="CCECFF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4" name="Rectangle 6"/>
          <p:cNvSpPr>
            <a:spLocks noChangeArrowheads="1"/>
          </p:cNvSpPr>
          <p:nvPr/>
        </p:nvSpPr>
        <p:spPr bwMode="auto">
          <a:xfrm>
            <a:off x="909876" y="3482161"/>
            <a:ext cx="200025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kumimoji="1" lang="zh-CN" altLang="en-US" sz="2400" b="1">
                <a:solidFill>
                  <a:prstClr val="black"/>
                </a:solidFill>
                <a:latin typeface="Times New Roman" pitchFamily="18" charset="0"/>
              </a:rPr>
              <a:t>力矩的功：</a:t>
            </a:r>
          </a:p>
        </p:txBody>
      </p:sp>
      <p:sp>
        <p:nvSpPr>
          <p:cNvPr id="11277" name="Rectangle 7"/>
          <p:cNvSpPr>
            <a:spLocks noChangeArrowheads="1"/>
          </p:cNvSpPr>
          <p:nvPr/>
        </p:nvSpPr>
        <p:spPr bwMode="auto">
          <a:xfrm>
            <a:off x="555638" y="485954"/>
            <a:ext cx="248483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一、力矩做功  </a:t>
            </a:r>
          </a:p>
        </p:txBody>
      </p:sp>
      <p:sp>
        <p:nvSpPr>
          <p:cNvPr id="11280" name="Line 21"/>
          <p:cNvSpPr>
            <a:spLocks noChangeShapeType="1"/>
          </p:cNvSpPr>
          <p:nvPr/>
        </p:nvSpPr>
        <p:spPr bwMode="auto">
          <a:xfrm flipV="1">
            <a:off x="5715000" y="2199085"/>
            <a:ext cx="1557338" cy="4536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graphicFrame>
        <p:nvGraphicFramePr>
          <p:cNvPr id="11268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026013"/>
              </p:ext>
            </p:extLst>
          </p:nvPr>
        </p:nvGraphicFramePr>
        <p:xfrm>
          <a:off x="5378054" y="2619375"/>
          <a:ext cx="208359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3" name="公式" r:id="rId6" imgW="164880" imgH="190440" progId="Equation.3">
                  <p:embed/>
                </p:oleObj>
              </mc:Choice>
              <mc:Fallback>
                <p:oleObj name="公式" r:id="rId6" imgW="164880" imgH="190440" progId="Equation.3">
                  <p:embed/>
                  <p:pic>
                    <p:nvPicPr>
                      <p:cNvPr id="11268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8054" y="2619375"/>
                        <a:ext cx="208359" cy="242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594502"/>
              </p:ext>
            </p:extLst>
          </p:nvPr>
        </p:nvGraphicFramePr>
        <p:xfrm>
          <a:off x="6868138" y="2262939"/>
          <a:ext cx="235744" cy="28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4" name="Equation" r:id="rId8" imgW="177480" imgH="215640" progId="Equation.3">
                  <p:embed/>
                </p:oleObj>
              </mc:Choice>
              <mc:Fallback>
                <p:oleObj name="Equation" r:id="rId8" imgW="177480" imgH="215640" progId="Equation.3">
                  <p:embed/>
                  <p:pic>
                    <p:nvPicPr>
                      <p:cNvPr id="11269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8138" y="2262939"/>
                        <a:ext cx="235744" cy="2881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3" name="Line 26"/>
          <p:cNvSpPr>
            <a:spLocks noChangeShapeType="1"/>
          </p:cNvSpPr>
          <p:nvPr/>
        </p:nvSpPr>
        <p:spPr bwMode="auto">
          <a:xfrm flipV="1">
            <a:off x="7275910" y="1264443"/>
            <a:ext cx="282400" cy="950119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graphicFrame>
        <p:nvGraphicFramePr>
          <p:cNvPr id="1127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039998"/>
              </p:ext>
            </p:extLst>
          </p:nvPr>
        </p:nvGraphicFramePr>
        <p:xfrm>
          <a:off x="7487367" y="1027478"/>
          <a:ext cx="226277" cy="262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5" name="公式" r:id="rId10" imgW="228600" imgH="266400" progId="Equation.3">
                  <p:embed/>
                </p:oleObj>
              </mc:Choice>
              <mc:Fallback>
                <p:oleObj name="公式" r:id="rId10" imgW="228600" imgH="266400" progId="Equation.3">
                  <p:embed/>
                  <p:pic>
                    <p:nvPicPr>
                      <p:cNvPr id="1127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7367" y="1027478"/>
                        <a:ext cx="226277" cy="2624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6994208" y="1275598"/>
            <a:ext cx="563882" cy="908014"/>
            <a:chOff x="7630160" y="1786516"/>
            <a:chExt cx="751842" cy="1210684"/>
          </a:xfrm>
        </p:grpSpPr>
        <p:sp>
          <p:nvSpPr>
            <p:cNvPr id="11284" name="Line 27"/>
            <p:cNvSpPr>
              <a:spLocks noChangeShapeType="1"/>
            </p:cNvSpPr>
            <p:nvPr/>
          </p:nvSpPr>
          <p:spPr bwMode="auto">
            <a:xfrm flipH="1">
              <a:off x="7644400" y="1786516"/>
              <a:ext cx="737602" cy="133244"/>
            </a:xfrm>
            <a:prstGeom prst="line">
              <a:avLst/>
            </a:prstGeom>
            <a:noFill/>
            <a:ln w="0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87" name="Freeform 52"/>
            <p:cNvSpPr>
              <a:spLocks/>
            </p:cNvSpPr>
            <p:nvPr/>
          </p:nvSpPr>
          <p:spPr bwMode="auto">
            <a:xfrm>
              <a:off x="7630160" y="1919288"/>
              <a:ext cx="376238" cy="1077912"/>
            </a:xfrm>
            <a:custGeom>
              <a:avLst/>
              <a:gdLst>
                <a:gd name="T0" fmla="*/ 2147483647 w 237"/>
                <a:gd name="T1" fmla="*/ 2147483647 h 679"/>
                <a:gd name="T2" fmla="*/ 0 w 237"/>
                <a:gd name="T3" fmla="*/ 0 h 679"/>
                <a:gd name="T4" fmla="*/ 0 60000 65536"/>
                <a:gd name="T5" fmla="*/ 0 60000 65536"/>
                <a:gd name="T6" fmla="*/ 0 w 237"/>
                <a:gd name="T7" fmla="*/ 0 h 679"/>
                <a:gd name="T8" fmla="*/ 237 w 237"/>
                <a:gd name="T9" fmla="*/ 679 h 67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7" h="679">
                  <a:moveTo>
                    <a:pt x="237" y="679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1274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299466"/>
              </p:ext>
            </p:extLst>
          </p:nvPr>
        </p:nvGraphicFramePr>
        <p:xfrm>
          <a:off x="6760698" y="1654144"/>
          <a:ext cx="312351" cy="27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6" name="公式" r:id="rId12" imgW="291960" imgH="253800" progId="Equation.3">
                  <p:embed/>
                </p:oleObj>
              </mc:Choice>
              <mc:Fallback>
                <p:oleObj name="公式" r:id="rId12" imgW="291960" imgH="253800" progId="Equation.3">
                  <p:embed/>
                  <p:pic>
                    <p:nvPicPr>
                      <p:cNvPr id="11274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0698" y="1654144"/>
                        <a:ext cx="312351" cy="2714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8" name="Freeform 56"/>
          <p:cNvSpPr>
            <a:spLocks/>
          </p:cNvSpPr>
          <p:nvPr/>
        </p:nvSpPr>
        <p:spPr bwMode="auto">
          <a:xfrm>
            <a:off x="7138036" y="1785938"/>
            <a:ext cx="142637" cy="413147"/>
          </a:xfrm>
          <a:custGeom>
            <a:avLst/>
            <a:gdLst>
              <a:gd name="T0" fmla="*/ 2147483647 w 113"/>
              <a:gd name="T1" fmla="*/ 2147483647 h 350"/>
              <a:gd name="T2" fmla="*/ 0 w 113"/>
              <a:gd name="T3" fmla="*/ 0 h 350"/>
              <a:gd name="T4" fmla="*/ 0 60000 65536"/>
              <a:gd name="T5" fmla="*/ 0 60000 65536"/>
              <a:gd name="T6" fmla="*/ 0 w 113"/>
              <a:gd name="T7" fmla="*/ 0 h 350"/>
              <a:gd name="T8" fmla="*/ 113 w 113"/>
              <a:gd name="T9" fmla="*/ 350 h 3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3" h="350">
                <a:moveTo>
                  <a:pt x="113" y="3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289" name="Freeform 58"/>
          <p:cNvSpPr>
            <a:spLocks/>
          </p:cNvSpPr>
          <p:nvPr/>
        </p:nvSpPr>
        <p:spPr bwMode="auto">
          <a:xfrm>
            <a:off x="6378178" y="2263378"/>
            <a:ext cx="80963" cy="166688"/>
          </a:xfrm>
          <a:custGeom>
            <a:avLst/>
            <a:gdLst>
              <a:gd name="T0" fmla="*/ 0 w 68"/>
              <a:gd name="T1" fmla="*/ 0 h 140"/>
              <a:gd name="T2" fmla="*/ 2147483647 w 68"/>
              <a:gd name="T3" fmla="*/ 2147483647 h 140"/>
              <a:gd name="T4" fmla="*/ 2147483647 w 68"/>
              <a:gd name="T5" fmla="*/ 2147483647 h 140"/>
              <a:gd name="T6" fmla="*/ 0 60000 65536"/>
              <a:gd name="T7" fmla="*/ 0 60000 65536"/>
              <a:gd name="T8" fmla="*/ 0 60000 65536"/>
              <a:gd name="T9" fmla="*/ 0 w 68"/>
              <a:gd name="T10" fmla="*/ 0 h 140"/>
              <a:gd name="T11" fmla="*/ 68 w 68"/>
              <a:gd name="T12" fmla="*/ 140 h 1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" h="140">
                <a:moveTo>
                  <a:pt x="0" y="0"/>
                </a:moveTo>
                <a:cubicBezTo>
                  <a:pt x="9" y="9"/>
                  <a:pt x="46" y="33"/>
                  <a:pt x="57" y="56"/>
                </a:cubicBezTo>
                <a:cubicBezTo>
                  <a:pt x="68" y="79"/>
                  <a:pt x="63" y="123"/>
                  <a:pt x="64" y="140"/>
                </a:cubicBez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graphicFrame>
        <p:nvGraphicFramePr>
          <p:cNvPr id="11275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712954"/>
              </p:ext>
            </p:extLst>
          </p:nvPr>
        </p:nvGraphicFramePr>
        <p:xfrm>
          <a:off x="6512498" y="2100307"/>
          <a:ext cx="325040" cy="279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7" name="公式" r:id="rId14" imgW="330120" imgH="253800" progId="Equation.3">
                  <p:embed/>
                </p:oleObj>
              </mc:Choice>
              <mc:Fallback>
                <p:oleObj name="公式" r:id="rId14" imgW="330120" imgH="253800" progId="Equation.3">
                  <p:embed/>
                  <p:pic>
                    <p:nvPicPr>
                      <p:cNvPr id="11275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2498" y="2100307"/>
                        <a:ext cx="325040" cy="2797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0" name="Freeform 66"/>
          <p:cNvSpPr>
            <a:spLocks/>
          </p:cNvSpPr>
          <p:nvPr/>
        </p:nvSpPr>
        <p:spPr bwMode="auto">
          <a:xfrm>
            <a:off x="5757395" y="1811416"/>
            <a:ext cx="1379687" cy="835343"/>
          </a:xfrm>
          <a:custGeom>
            <a:avLst/>
            <a:gdLst>
              <a:gd name="T0" fmla="*/ 0 w 1113"/>
              <a:gd name="T1" fmla="*/ 2147483647 h 640"/>
              <a:gd name="T2" fmla="*/ 2147483647 w 1113"/>
              <a:gd name="T3" fmla="*/ 0 h 640"/>
              <a:gd name="T4" fmla="*/ 0 60000 65536"/>
              <a:gd name="T5" fmla="*/ 0 60000 65536"/>
              <a:gd name="T6" fmla="*/ 0 w 1113"/>
              <a:gd name="T7" fmla="*/ 0 h 640"/>
              <a:gd name="T8" fmla="*/ 1113 w 1113"/>
              <a:gd name="T9" fmla="*/ 640 h 6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3" h="640">
                <a:moveTo>
                  <a:pt x="0" y="640"/>
                </a:moveTo>
                <a:lnTo>
                  <a:pt x="1113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905113" y="4295358"/>
            <a:ext cx="649962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lang="zh-CN" altLang="en-US" sz="2100" b="1">
                <a:solidFill>
                  <a:prstClr val="black"/>
                </a:solidFill>
              </a:rPr>
              <a:t>力矩做功，其实还是</a:t>
            </a:r>
            <a:r>
              <a:rPr lang="zh-CN" altLang="en-US" sz="2100" b="1">
                <a:solidFill>
                  <a:srgbClr val="0000FF"/>
                </a:solidFill>
              </a:rPr>
              <a:t>力做功</a:t>
            </a:r>
            <a:r>
              <a:rPr lang="zh-CN" altLang="en-US" sz="2100" b="1">
                <a:solidFill>
                  <a:prstClr val="black"/>
                </a:solidFill>
              </a:rPr>
              <a:t>，只是用力矩的形式表达。</a:t>
            </a:r>
          </a:p>
        </p:txBody>
      </p:sp>
      <p:graphicFrame>
        <p:nvGraphicFramePr>
          <p:cNvPr id="32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808493"/>
              </p:ext>
            </p:extLst>
          </p:nvPr>
        </p:nvGraphicFramePr>
        <p:xfrm>
          <a:off x="7204948" y="1646966"/>
          <a:ext cx="199787" cy="26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8" name="Equation" r:id="rId16" imgW="139680" imgH="164880" progId="Equation.DSMT4">
                  <p:embed/>
                </p:oleObj>
              </mc:Choice>
              <mc:Fallback>
                <p:oleObj name="Equation" r:id="rId16" imgW="139680" imgH="164880" progId="Equation.DSMT4">
                  <p:embed/>
                  <p:pic>
                    <p:nvPicPr>
                      <p:cNvPr id="32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4948" y="1646966"/>
                        <a:ext cx="199787" cy="26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Freeform 58"/>
          <p:cNvSpPr>
            <a:spLocks/>
          </p:cNvSpPr>
          <p:nvPr/>
        </p:nvSpPr>
        <p:spPr bwMode="auto">
          <a:xfrm rot="18240000">
            <a:off x="7250194" y="1948557"/>
            <a:ext cx="61856" cy="127809"/>
          </a:xfrm>
          <a:custGeom>
            <a:avLst/>
            <a:gdLst>
              <a:gd name="T0" fmla="*/ 0 w 68"/>
              <a:gd name="T1" fmla="*/ 0 h 140"/>
              <a:gd name="T2" fmla="*/ 2147483647 w 68"/>
              <a:gd name="T3" fmla="*/ 2147483647 h 140"/>
              <a:gd name="T4" fmla="*/ 2147483647 w 68"/>
              <a:gd name="T5" fmla="*/ 2147483647 h 140"/>
              <a:gd name="T6" fmla="*/ 0 60000 65536"/>
              <a:gd name="T7" fmla="*/ 0 60000 65536"/>
              <a:gd name="T8" fmla="*/ 0 60000 65536"/>
              <a:gd name="T9" fmla="*/ 0 w 68"/>
              <a:gd name="T10" fmla="*/ 0 h 140"/>
              <a:gd name="T11" fmla="*/ 68 w 68"/>
              <a:gd name="T12" fmla="*/ 140 h 1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" h="140">
                <a:moveTo>
                  <a:pt x="0" y="0"/>
                </a:moveTo>
                <a:cubicBezTo>
                  <a:pt x="9" y="9"/>
                  <a:pt x="46" y="33"/>
                  <a:pt x="57" y="56"/>
                </a:cubicBezTo>
                <a:cubicBezTo>
                  <a:pt x="68" y="79"/>
                  <a:pt x="63" y="123"/>
                  <a:pt x="64" y="140"/>
                </a:cubicBez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graphicFrame>
        <p:nvGraphicFramePr>
          <p:cNvPr id="3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846921"/>
              </p:ext>
            </p:extLst>
          </p:nvPr>
        </p:nvGraphicFramePr>
        <p:xfrm>
          <a:off x="6751566" y="1218427"/>
          <a:ext cx="228109" cy="287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9" name="Equation" r:id="rId18" imgW="177480" imgH="228600" progId="Equation.DSMT4">
                  <p:embed/>
                </p:oleObj>
              </mc:Choice>
              <mc:Fallback>
                <p:oleObj name="Equation" r:id="rId18" imgW="177480" imgH="228600" progId="Equation.DSMT4">
                  <p:embed/>
                  <p:pic>
                    <p:nvPicPr>
                      <p:cNvPr id="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1566" y="1218427"/>
                        <a:ext cx="228109" cy="287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 1"/>
          <p:cNvSpPr/>
          <p:nvPr/>
        </p:nvSpPr>
        <p:spPr>
          <a:xfrm>
            <a:off x="5693569" y="2619375"/>
            <a:ext cx="64294" cy="642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Times New Roman"/>
              <a:ea typeface="宋体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5764478" y="423862"/>
            <a:ext cx="207274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kumimoji="1" lang="zh-CN" altLang="en-US" sz="2100" b="1">
                <a:solidFill>
                  <a:prstClr val="black"/>
                </a:solidFill>
                <a:latin typeface="Times New Roman" pitchFamily="18" charset="0"/>
              </a:rPr>
              <a:t>俯视图</a:t>
            </a:r>
            <a:endParaRPr kumimoji="1" lang="zh-CN" altLang="en-US" sz="21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350432"/>
              </p:ext>
            </p:extLst>
          </p:nvPr>
        </p:nvGraphicFramePr>
        <p:xfrm>
          <a:off x="1148364" y="1238008"/>
          <a:ext cx="26352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0" name="Equation" r:id="rId20" imgW="1536480" imgH="241200" progId="Equation.DSMT4">
                  <p:embed/>
                </p:oleObj>
              </mc:Choice>
              <mc:Fallback>
                <p:oleObj name="Equation" r:id="rId20" imgW="1536480" imgH="241200" progId="Equation.DSMT4">
                  <p:embed/>
                  <p:pic>
                    <p:nvPicPr>
                      <p:cNvPr id="122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8364" y="1238008"/>
                        <a:ext cx="2635250" cy="4587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910057"/>
              </p:ext>
            </p:extLst>
          </p:nvPr>
        </p:nvGraphicFramePr>
        <p:xfrm>
          <a:off x="1596211" y="1897554"/>
          <a:ext cx="18288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1" name="Equation" r:id="rId22" imgW="1066680" imgH="228600" progId="Equation.DSMT4">
                  <p:embed/>
                </p:oleObj>
              </mc:Choice>
              <mc:Fallback>
                <p:oleObj name="Equation" r:id="rId22" imgW="1066680" imgH="228600" progId="Equation.DSMT4">
                  <p:embed/>
                  <p:pic>
                    <p:nvPicPr>
                      <p:cNvPr id="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6211" y="1897554"/>
                        <a:ext cx="1828800" cy="434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333631"/>
              </p:ext>
            </p:extLst>
          </p:nvPr>
        </p:nvGraphicFramePr>
        <p:xfrm>
          <a:off x="1596211" y="2533287"/>
          <a:ext cx="9144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2" name="Equation" r:id="rId24" imgW="533160" imgH="203040" progId="Equation.DSMT4">
                  <p:embed/>
                </p:oleObj>
              </mc:Choice>
              <mc:Fallback>
                <p:oleObj name="Equation" r:id="rId24" imgW="533160" imgH="203040" progId="Equation.DSMT4">
                  <p:embed/>
                  <p:pic>
                    <p:nvPicPr>
                      <p:cNvPr id="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6211" y="2533287"/>
                        <a:ext cx="914400" cy="387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650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4" grpId="0"/>
      <p:bldP spid="36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542"/>
              </p:ext>
            </p:extLst>
          </p:nvPr>
        </p:nvGraphicFramePr>
        <p:xfrm>
          <a:off x="1902619" y="740571"/>
          <a:ext cx="2397919" cy="71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96" name="Equation" r:id="rId3" imgW="1473120" imgH="393480" progId="Equation.3">
                  <p:embed/>
                </p:oleObj>
              </mc:Choice>
              <mc:Fallback>
                <p:oleObj name="Equation" r:id="rId3" imgW="1473120" imgH="393480" progId="Equation.3">
                  <p:embed/>
                  <p:pic>
                    <p:nvPicPr>
                      <p:cNvPr id="122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619" y="740571"/>
                        <a:ext cx="2397919" cy="7108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6"/>
          <p:cNvSpPr txBox="1">
            <a:spLocks noChangeArrowheads="1"/>
          </p:cNvSpPr>
          <p:nvPr/>
        </p:nvSpPr>
        <p:spPr bwMode="auto">
          <a:xfrm>
            <a:off x="1372792" y="215503"/>
            <a:ext cx="344090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二、力矩的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功率</a:t>
            </a:r>
          </a:p>
        </p:txBody>
      </p:sp>
      <p:grpSp>
        <p:nvGrpSpPr>
          <p:cNvPr id="12296" name="Group 18"/>
          <p:cNvGrpSpPr>
            <a:grpSpLocks/>
          </p:cNvGrpSpPr>
          <p:nvPr/>
        </p:nvGrpSpPr>
        <p:grpSpPr bwMode="auto">
          <a:xfrm>
            <a:off x="5180410" y="856662"/>
            <a:ext cx="2235994" cy="478631"/>
            <a:chOff x="3179" y="1467"/>
            <a:chExt cx="1878" cy="402"/>
          </a:xfrm>
        </p:grpSpPr>
        <p:sp>
          <p:nvSpPr>
            <p:cNvPr id="12300" name="Rectangle 9"/>
            <p:cNvSpPr>
              <a:spLocks noChangeArrowheads="1"/>
            </p:cNvSpPr>
            <p:nvPr/>
          </p:nvSpPr>
          <p:spPr bwMode="auto">
            <a:xfrm>
              <a:off x="3179" y="1489"/>
              <a:ext cx="61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kumimoji="1"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比较</a:t>
              </a:r>
            </a:p>
          </p:txBody>
        </p:sp>
        <p:graphicFrame>
          <p:nvGraphicFramePr>
            <p:cNvPr id="12294" name="Object 10"/>
            <p:cNvGraphicFramePr>
              <a:graphicFrameLocks noChangeAspect="1"/>
            </p:cNvGraphicFramePr>
            <p:nvPr/>
          </p:nvGraphicFramePr>
          <p:xfrm>
            <a:off x="3880" y="1467"/>
            <a:ext cx="1177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97" name="Equation" r:id="rId5" imgW="571320" imgH="203040" progId="Equation.DSMT4">
                    <p:embed/>
                  </p:oleObj>
                </mc:Choice>
                <mc:Fallback>
                  <p:oleObj name="Equation" r:id="rId5" imgW="571320" imgH="203040" progId="Equation.DSMT4">
                    <p:embed/>
                    <p:pic>
                      <p:nvPicPr>
                        <p:cNvPr id="1229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0" y="1467"/>
                          <a:ext cx="1177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9083" name="Text Box 11"/>
          <p:cNvSpPr txBox="1">
            <a:spLocks noChangeArrowheads="1"/>
          </p:cNvSpPr>
          <p:nvPr/>
        </p:nvSpPr>
        <p:spPr bwMode="auto">
          <a:xfrm>
            <a:off x="1438275" y="1683544"/>
            <a:ext cx="28622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三、转动动能</a:t>
            </a:r>
          </a:p>
        </p:txBody>
      </p:sp>
      <p:graphicFrame>
        <p:nvGraphicFramePr>
          <p:cNvPr id="25908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652638"/>
              </p:ext>
            </p:extLst>
          </p:nvPr>
        </p:nvGraphicFramePr>
        <p:xfrm>
          <a:off x="1878807" y="2085484"/>
          <a:ext cx="2099404" cy="782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98" name="Equation" r:id="rId7" imgW="1002960" imgH="419040" progId="Equation.3">
                  <p:embed/>
                </p:oleObj>
              </mc:Choice>
              <mc:Fallback>
                <p:oleObj name="Equation" r:id="rId7" imgW="1002960" imgH="419040" progId="Equation.3">
                  <p:embed/>
                  <p:pic>
                    <p:nvPicPr>
                      <p:cNvPr id="2590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807" y="2085484"/>
                        <a:ext cx="2099404" cy="7828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805515"/>
              </p:ext>
            </p:extLst>
          </p:nvPr>
        </p:nvGraphicFramePr>
        <p:xfrm>
          <a:off x="2349723" y="3036888"/>
          <a:ext cx="20129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99" name="Equation" r:id="rId9" imgW="1155600" imgH="419040" progId="Equation.DSMT4">
                  <p:embed/>
                </p:oleObj>
              </mc:Choice>
              <mc:Fallback>
                <p:oleObj name="Equation" r:id="rId9" imgW="1155600" imgH="419040" progId="Equation.DSMT4">
                  <p:embed/>
                  <p:pic>
                    <p:nvPicPr>
                      <p:cNvPr id="25908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723" y="3036888"/>
                        <a:ext cx="2012950" cy="792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180410" y="4119798"/>
            <a:ext cx="7264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比较</a:t>
            </a: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838901"/>
              </p:ext>
            </p:extLst>
          </p:nvPr>
        </p:nvGraphicFramePr>
        <p:xfrm>
          <a:off x="6015038" y="3888665"/>
          <a:ext cx="1597485" cy="852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00" name="公式" r:id="rId11" imgW="723600" imgH="393480" progId="Equation.3">
                  <p:embed/>
                </p:oleObj>
              </mc:Choice>
              <mc:Fallback>
                <p:oleObj name="公式" r:id="rId11" imgW="723600" imgH="393480" progId="Equation.3">
                  <p:embed/>
                  <p:pic>
                    <p:nvPicPr>
                      <p:cNvPr id="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5038" y="3888665"/>
                        <a:ext cx="1597485" cy="8529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400575"/>
              </p:ext>
            </p:extLst>
          </p:nvPr>
        </p:nvGraphicFramePr>
        <p:xfrm>
          <a:off x="2349723" y="3996914"/>
          <a:ext cx="928788" cy="74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01" name="Equation" r:id="rId13" imgW="533160" imgH="393480" progId="Equation.DSMT4">
                  <p:embed/>
                </p:oleObj>
              </mc:Choice>
              <mc:Fallback>
                <p:oleObj name="Equation" r:id="rId13" imgW="533160" imgH="393480" progId="Equation.DSMT4">
                  <p:embed/>
                  <p:pic>
                    <p:nvPicPr>
                      <p:cNvPr id="25908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723" y="3996914"/>
                        <a:ext cx="928788" cy="7447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2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9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9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83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5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354571"/>
              </p:ext>
            </p:extLst>
          </p:nvPr>
        </p:nvGraphicFramePr>
        <p:xfrm>
          <a:off x="990681" y="2275561"/>
          <a:ext cx="3739276" cy="748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3" name="Equation" r:id="rId3" imgW="1854000" imgH="393480" progId="Equation.3">
                  <p:embed/>
                </p:oleObj>
              </mc:Choice>
              <mc:Fallback>
                <p:oleObj name="Equation" r:id="rId3" imgW="1854000" imgH="393480" progId="Equation.3">
                  <p:embed/>
                  <p:pic>
                    <p:nvPicPr>
                      <p:cNvPr id="1935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81" y="2275561"/>
                        <a:ext cx="3739276" cy="748277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CECFF"/>
                          </a:gs>
                          <a:gs pos="50000">
                            <a:srgbClr val="FFFFFF"/>
                          </a:gs>
                          <a:gs pos="100000">
                            <a:srgbClr val="CCECFF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45400" y="391848"/>
            <a:ext cx="55090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C00000"/>
                </a:solidFill>
                <a:latin typeface="Times New Roman" pitchFamily="18" charset="0"/>
              </a:rPr>
              <a:t>四、刚体绕定轴转动的动能定理</a:t>
            </a:r>
          </a:p>
        </p:txBody>
      </p:sp>
      <p:graphicFrame>
        <p:nvGraphicFramePr>
          <p:cNvPr id="1935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126909"/>
              </p:ext>
            </p:extLst>
          </p:nvPr>
        </p:nvGraphicFramePr>
        <p:xfrm>
          <a:off x="990681" y="1243489"/>
          <a:ext cx="1494680" cy="642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4" name="Equation" r:id="rId5" imgW="825480" imgH="355320" progId="Equation.3">
                  <p:embed/>
                </p:oleObj>
              </mc:Choice>
              <mc:Fallback>
                <p:oleObj name="Equation" r:id="rId5" imgW="825480" imgH="355320" progId="Equation.3">
                  <p:embed/>
                  <p:pic>
                    <p:nvPicPr>
                      <p:cNvPr id="1935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81" y="1243489"/>
                        <a:ext cx="1494680" cy="6420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282307"/>
              </p:ext>
            </p:extLst>
          </p:nvPr>
        </p:nvGraphicFramePr>
        <p:xfrm>
          <a:off x="2485361" y="1164821"/>
          <a:ext cx="3086100" cy="72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5" name="Equation" r:id="rId7" imgW="1536480" imgH="393480" progId="Equation.3">
                  <p:embed/>
                </p:oleObj>
              </mc:Choice>
              <mc:Fallback>
                <p:oleObj name="Equation" r:id="rId7" imgW="1536480" imgH="393480" progId="Equation.3">
                  <p:embed/>
                  <p:pic>
                    <p:nvPicPr>
                      <p:cNvPr id="1935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361" y="1164821"/>
                        <a:ext cx="3086100" cy="7207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8" name="Rectangle 12"/>
          <p:cNvSpPr>
            <a:spLocks noChangeArrowheads="1"/>
          </p:cNvSpPr>
          <p:nvPr/>
        </p:nvSpPr>
        <p:spPr bwMode="auto">
          <a:xfrm>
            <a:off x="990682" y="3413814"/>
            <a:ext cx="779058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</a:rPr>
              <a:t>合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外力矩对绕定轴转动的刚体所做的功等于刚体转动动能的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itchFamily="18" charset="0"/>
              </a:rPr>
              <a:t>增量</a:t>
            </a:r>
            <a:endParaRPr kumimoji="1" lang="en-US" altLang="zh-CN" sz="21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 algn="r" defTabSz="685800">
              <a:lnSpc>
                <a:spcPct val="120000"/>
              </a:lnSpc>
              <a:defRPr/>
            </a:pPr>
            <a:r>
              <a:rPr kumimoji="1"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——</a:t>
            </a:r>
            <a:r>
              <a:rPr kumimoji="1"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刚体绕定轴转动的</a:t>
            </a:r>
            <a:r>
              <a:rPr kumimoji="1" lang="zh-CN" altLang="en-US" sz="2100" b="1" dirty="0" smtClean="0">
                <a:solidFill>
                  <a:srgbClr val="0000FF"/>
                </a:solidFill>
                <a:latin typeface="Times New Roman" pitchFamily="18" charset="0"/>
              </a:rPr>
              <a:t>动能定理</a:t>
            </a:r>
            <a:endParaRPr kumimoji="1" lang="zh-CN" altLang="en-US" sz="21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7551420" y="4879426"/>
            <a:ext cx="1600200" cy="3571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fld id="{C8156820-3FBE-40B1-B903-B3B5E96F715D}" type="slidenum">
              <a:rPr lang="en-US" altLang="zh-CN" sz="1350" b="1">
                <a:solidFill>
                  <a:srgbClr val="0000CC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pPr defTabSz="685800">
                <a:defRPr/>
              </a:pPr>
              <a:t>32</a:t>
            </a:fld>
            <a:endParaRPr lang="en-US" altLang="zh-CN" sz="1350" b="1" dirty="0">
              <a:solidFill>
                <a:srgbClr val="0000CC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9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9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2408889A-61E6-4B5C-A9AF-1DD87C42CAE9}" type="slidenum">
              <a:rPr lang="en-US" altLang="zh-CN" smtClean="0">
                <a:solidFill>
                  <a:srgbClr val="000000"/>
                </a:solidFill>
              </a:rPr>
              <a:pPr defTabSz="685800">
                <a:defRPr/>
              </a:pPr>
              <a:t>33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3" name="秋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5" y="476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6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681037" y="288370"/>
            <a:ext cx="7291388" cy="280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zh-CN" altLang="en-US" sz="2100" b="1">
                <a:solidFill>
                  <a:srgbClr val="CC0000"/>
                </a:solidFill>
                <a:latin typeface="宋体" charset="-122"/>
              </a:rPr>
              <a:t>例</a:t>
            </a:r>
            <a:r>
              <a:rPr lang="en-US" altLang="zh-CN" sz="2100" b="1">
                <a:solidFill>
                  <a:srgbClr val="CC0000"/>
                </a:solidFill>
                <a:latin typeface="Times New Roman" pitchFamily="18" charset="0"/>
              </a:rPr>
              <a:t>N</a:t>
            </a:r>
            <a:r>
              <a:rPr lang="zh-CN" altLang="en-US" sz="2100" b="1">
                <a:solidFill>
                  <a:srgbClr val="1C1C1C"/>
                </a:solidFill>
                <a:latin typeface="宋体" charset="-122"/>
              </a:rPr>
              <a:t>一</a:t>
            </a:r>
            <a:r>
              <a:rPr lang="zh-CN" altLang="en-US" sz="2100" b="1" dirty="0">
                <a:solidFill>
                  <a:srgbClr val="1C1C1C"/>
                </a:solidFill>
                <a:latin typeface="宋体" charset="-122"/>
              </a:rPr>
              <a:t>长为 </a:t>
            </a:r>
            <a:r>
              <a:rPr lang="en-US" altLang="zh-CN" sz="2100" b="1" i="1" dirty="0">
                <a:solidFill>
                  <a:srgbClr val="1C1C1C"/>
                </a:solidFill>
                <a:latin typeface="Times New Roman" pitchFamily="18" charset="0"/>
              </a:rPr>
              <a:t>l </a:t>
            </a:r>
            <a:r>
              <a:rPr lang="zh-CN" altLang="en-US" sz="2100" b="1" i="1" dirty="0">
                <a:solidFill>
                  <a:srgbClr val="1C1C1C"/>
                </a:solidFill>
                <a:latin typeface="Times New Roman" pitchFamily="18" charset="0"/>
              </a:rPr>
              <a:t>、</a:t>
            </a:r>
            <a:r>
              <a:rPr lang="zh-CN" altLang="en-US" sz="2100" b="1" dirty="0">
                <a:solidFill>
                  <a:srgbClr val="1C1C1C"/>
                </a:solidFill>
                <a:latin typeface="宋体" charset="-122"/>
              </a:rPr>
              <a:t>质量为 </a:t>
            </a:r>
            <a:r>
              <a:rPr lang="en-US" altLang="zh-CN" sz="2100" b="1" i="1" dirty="0">
                <a:solidFill>
                  <a:srgbClr val="1C1C1C"/>
                </a:solidFill>
                <a:latin typeface="Times New Roman" pitchFamily="18" charset="0"/>
              </a:rPr>
              <a:t>m </a:t>
            </a:r>
            <a:r>
              <a:rPr lang="zh-CN" altLang="en-US" sz="2100" b="1" dirty="0">
                <a:solidFill>
                  <a:srgbClr val="1C1C1C"/>
                </a:solidFill>
                <a:latin typeface="宋体" charset="-122"/>
              </a:rPr>
              <a:t>匀质细杆竖直放置，其下端与一固定铰链</a:t>
            </a:r>
            <a:r>
              <a:rPr lang="en-US" altLang="zh-CN" sz="2100" i="1" dirty="0">
                <a:solidFill>
                  <a:srgbClr val="1C1C1C"/>
                </a:solidFill>
                <a:latin typeface="Times New Roman" pitchFamily="18" charset="0"/>
              </a:rPr>
              <a:t>O</a:t>
            </a:r>
            <a:r>
              <a:rPr lang="zh-CN" altLang="en-US" sz="2100" b="1" dirty="0">
                <a:solidFill>
                  <a:srgbClr val="1C1C1C"/>
                </a:solidFill>
                <a:latin typeface="宋体" charset="-122"/>
              </a:rPr>
              <a:t>相接，并可绕其转动．</a:t>
            </a:r>
            <a:r>
              <a:rPr lang="zh-CN" altLang="en-US" sz="2100" b="1" dirty="0">
                <a:solidFill>
                  <a:srgbClr val="1C1C1C"/>
                </a:solidFill>
              </a:rPr>
              <a:t>由于此竖直放置的细杆处于非稳定平衡状态，当其受到微小扰动时，细杆将在重力作用下由静止开始绕铰链</a:t>
            </a:r>
            <a:r>
              <a:rPr lang="en-US" altLang="zh-CN" sz="2100" i="1" dirty="0">
                <a:solidFill>
                  <a:srgbClr val="1C1C1C"/>
                </a:solidFill>
                <a:latin typeface="Times New Roman" pitchFamily="18" charset="0"/>
              </a:rPr>
              <a:t>O </a:t>
            </a:r>
            <a:r>
              <a:rPr lang="zh-CN" altLang="en-US" sz="2100" b="1" dirty="0">
                <a:solidFill>
                  <a:srgbClr val="1C1C1C"/>
                </a:solidFill>
              </a:rPr>
              <a:t>转动．</a:t>
            </a:r>
            <a:endParaRPr lang="en-US" altLang="zh-CN" sz="2100" b="1" dirty="0">
              <a:solidFill>
                <a:srgbClr val="1C1C1C"/>
              </a:solidFill>
            </a:endParaRP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>
                <a:solidFill>
                  <a:srgbClr val="CC0000"/>
                </a:solidFill>
              </a:rPr>
              <a:t>求：</a:t>
            </a:r>
            <a:r>
              <a:rPr lang="zh-CN" altLang="en-US" sz="2100" b="1" dirty="0">
                <a:solidFill>
                  <a:srgbClr val="1C1C1C"/>
                </a:solidFill>
              </a:rPr>
              <a:t>细杆转动到与竖直线</a:t>
            </a:r>
            <a:endParaRPr lang="en-US" altLang="zh-CN" sz="2100" b="1" dirty="0">
              <a:solidFill>
                <a:srgbClr val="1C1C1C"/>
              </a:solidFill>
            </a:endParaRP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1C1C1C"/>
                </a:solidFill>
              </a:rPr>
              <a:t>成   角时的角加速度和角速度．</a:t>
            </a:r>
          </a:p>
          <a:p>
            <a:pPr defTabSz="685800">
              <a:lnSpc>
                <a:spcPct val="120000"/>
              </a:lnSpc>
              <a:defRPr/>
            </a:pPr>
            <a:endParaRPr lang="zh-CN" altLang="en-US" sz="2100" b="1" dirty="0">
              <a:solidFill>
                <a:srgbClr val="1C1C1C"/>
              </a:solidFill>
            </a:endParaRPr>
          </a:p>
        </p:txBody>
      </p:sp>
      <p:sp>
        <p:nvSpPr>
          <p:cNvPr id="18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EE3E8822-FABF-4650-B68C-99972073D886}" type="slidenum">
              <a:rPr lang="zh-CN" altLang="en-US">
                <a:solidFill>
                  <a:srgbClr val="000000"/>
                </a:solidFill>
                <a:latin typeface="Times New Roman"/>
              </a:rPr>
              <a:pPr defTabSz="685800">
                <a:defRPr/>
              </a:pPr>
              <a:t>34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3789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94540"/>
              </p:ext>
            </p:extLst>
          </p:nvPr>
        </p:nvGraphicFramePr>
        <p:xfrm>
          <a:off x="1009889" y="2281907"/>
          <a:ext cx="284559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8"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3789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889" y="2281907"/>
                        <a:ext cx="284559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900" y="2481932"/>
            <a:ext cx="2037206" cy="208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892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7021D172-FE2A-4573-940B-DEDA51A572B4}" type="slidenum">
              <a:rPr lang="zh-CN" altLang="en-US">
                <a:solidFill>
                  <a:srgbClr val="000000"/>
                </a:solidFill>
                <a:latin typeface="Times New Roman"/>
              </a:rPr>
              <a:pPr defTabSz="685800">
                <a:defRPr/>
              </a:pPr>
              <a:t>35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38920" name="Group 2"/>
          <p:cNvGrpSpPr>
            <a:grpSpLocks/>
          </p:cNvGrpSpPr>
          <p:nvPr/>
        </p:nvGrpSpPr>
        <p:grpSpPr bwMode="auto">
          <a:xfrm>
            <a:off x="1115566" y="397249"/>
            <a:ext cx="6011466" cy="867966"/>
            <a:chOff x="349" y="609"/>
            <a:chExt cx="5049" cy="729"/>
          </a:xfrm>
        </p:grpSpPr>
        <p:sp>
          <p:nvSpPr>
            <p:cNvPr id="38939" name="Text Box 3"/>
            <p:cNvSpPr txBox="1">
              <a:spLocks noChangeArrowheads="1"/>
            </p:cNvSpPr>
            <p:nvPr/>
          </p:nvSpPr>
          <p:spPr bwMode="auto">
            <a:xfrm>
              <a:off x="349" y="609"/>
              <a:ext cx="5049" cy="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解</a:t>
              </a:r>
              <a:r>
                <a:rPr lang="en-US" altLang="zh-CN" sz="2100" b="1" dirty="0">
                  <a:solidFill>
                    <a:srgbClr val="CC0000"/>
                  </a:solidFill>
                  <a:latin typeface="Times New Roman" pitchFamily="18" charset="0"/>
                </a:rPr>
                <a:t>: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 细杆受重力和铰链对细杆的约束力     作用，</a:t>
              </a:r>
              <a:endParaRPr lang="en-US" altLang="zh-CN" sz="2100" b="1" dirty="0">
                <a:solidFill>
                  <a:srgbClr val="1C1C1C"/>
                </a:solidFill>
                <a:latin typeface="Times New Roman" pitchFamily="18" charset="0"/>
              </a:endParaRPr>
            </a:p>
            <a:p>
              <a:pPr defTabSz="685800">
                <a:lnSpc>
                  <a:spcPct val="120000"/>
                </a:lnSpc>
                <a:defRPr/>
              </a:pP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     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由转动定律得：</a:t>
              </a:r>
            </a:p>
          </p:txBody>
        </p:sp>
        <p:graphicFrame>
          <p:nvGraphicFramePr>
            <p:cNvPr id="38918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4122" y="632"/>
            <a:ext cx="309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479" name="Equation" r:id="rId3" imgW="203040" imgH="241200" progId="Equation.3">
                    <p:embed/>
                  </p:oleObj>
                </mc:Choice>
                <mc:Fallback>
                  <p:oleObj name="Equation" r:id="rId3" imgW="203040" imgH="241200" progId="Equation.3">
                    <p:embed/>
                    <p:pic>
                      <p:nvPicPr>
                        <p:cNvPr id="3891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2" y="632"/>
                          <a:ext cx="309" cy="36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59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090722"/>
              </p:ext>
            </p:extLst>
          </p:nvPr>
        </p:nvGraphicFramePr>
        <p:xfrm>
          <a:off x="1571338" y="1441427"/>
          <a:ext cx="1966674" cy="734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80" name="Equation" r:id="rId5" imgW="1054080" imgH="393480" progId="Equation.3">
                  <p:embed/>
                </p:oleObj>
              </mc:Choice>
              <mc:Fallback>
                <p:oleObj name="Equation" r:id="rId5" imgW="1054080" imgH="393480" progId="Equation.3">
                  <p:embed/>
                  <p:pic>
                    <p:nvPicPr>
                      <p:cNvPr id="4259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338" y="1441427"/>
                        <a:ext cx="1966674" cy="7348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546334" y="2519655"/>
            <a:ext cx="1751410" cy="711994"/>
            <a:chOff x="793" y="3037"/>
            <a:chExt cx="1471" cy="598"/>
          </a:xfrm>
        </p:grpSpPr>
        <p:sp>
          <p:nvSpPr>
            <p:cNvPr id="38938" name="Text Box 7"/>
            <p:cNvSpPr txBox="1">
              <a:spLocks noChangeArrowheads="1"/>
            </p:cNvSpPr>
            <p:nvPr/>
          </p:nvSpPr>
          <p:spPr bwMode="auto">
            <a:xfrm>
              <a:off x="793" y="3171"/>
              <a:ext cx="69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其中</a:t>
              </a:r>
            </a:p>
          </p:txBody>
        </p:sp>
        <p:graphicFrame>
          <p:nvGraphicFramePr>
            <p:cNvPr id="38917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1334" y="3037"/>
            <a:ext cx="930" cy="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481" name="Equation" r:id="rId7" imgW="622080" imgH="393480" progId="Equation.DSMT4">
                    <p:embed/>
                  </p:oleObj>
                </mc:Choice>
                <mc:Fallback>
                  <p:oleObj name="Equation" r:id="rId7" imgW="622080" imgH="393480" progId="Equation.DSMT4">
                    <p:embed/>
                    <p:pic>
                      <p:nvPicPr>
                        <p:cNvPr id="3891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4" y="3037"/>
                          <a:ext cx="930" cy="59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FF00FF"/>
                          </a:solidFill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557050" y="3657895"/>
            <a:ext cx="2288381" cy="792956"/>
            <a:chOff x="3107" y="3017"/>
            <a:chExt cx="1922" cy="666"/>
          </a:xfrm>
        </p:grpSpPr>
        <p:sp>
          <p:nvSpPr>
            <p:cNvPr id="38937" name="Text Box 10"/>
            <p:cNvSpPr txBox="1">
              <a:spLocks noChangeArrowheads="1"/>
            </p:cNvSpPr>
            <p:nvPr/>
          </p:nvSpPr>
          <p:spPr bwMode="auto">
            <a:xfrm>
              <a:off x="3107" y="3169"/>
              <a:ext cx="61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解得</a:t>
              </a:r>
            </a:p>
          </p:txBody>
        </p:sp>
        <p:graphicFrame>
          <p:nvGraphicFramePr>
            <p:cNvPr id="38916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3701" y="3017"/>
            <a:ext cx="1328" cy="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482" name="Equation" r:id="rId9" imgW="787320" imgH="393480" progId="Equation.3">
                    <p:embed/>
                  </p:oleObj>
                </mc:Choice>
                <mc:Fallback>
                  <p:oleObj name="Equation" r:id="rId9" imgW="787320" imgH="393480" progId="Equation.3">
                    <p:embed/>
                    <p:pic>
                      <p:nvPicPr>
                        <p:cNvPr id="38916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1" y="3017"/>
                          <a:ext cx="1328" cy="66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1745" y="2181190"/>
            <a:ext cx="2213735" cy="22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8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44A19EB4-8299-4EB6-8366-46ED9631A439}" type="slidenum">
              <a:rPr lang="zh-CN" altLang="en-US">
                <a:solidFill>
                  <a:srgbClr val="000000"/>
                </a:solidFill>
                <a:latin typeface="Times New Roman"/>
              </a:rPr>
              <a:pPr defTabSz="685800">
                <a:defRPr/>
              </a:pPr>
              <a:t>36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270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590532"/>
              </p:ext>
            </p:extLst>
          </p:nvPr>
        </p:nvGraphicFramePr>
        <p:xfrm>
          <a:off x="1646635" y="840344"/>
          <a:ext cx="2066397" cy="762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92" name="公式" r:id="rId3" imgW="1066680" imgH="393480" progId="Equation.3">
                  <p:embed/>
                </p:oleObj>
              </mc:Choice>
              <mc:Fallback>
                <p:oleObj name="公式" r:id="rId3" imgW="1066680" imgH="393480" progId="Equation.3">
                  <p:embed/>
                  <p:pic>
                    <p:nvPicPr>
                      <p:cNvPr id="4270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635" y="840344"/>
                        <a:ext cx="2066397" cy="7622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Text Box 3"/>
          <p:cNvSpPr txBox="1">
            <a:spLocks noChangeArrowheads="1"/>
          </p:cNvSpPr>
          <p:nvPr/>
        </p:nvSpPr>
        <p:spPr bwMode="auto">
          <a:xfrm>
            <a:off x="1349931" y="374332"/>
            <a:ext cx="280630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由角加速度的定义</a:t>
            </a:r>
          </a:p>
        </p:txBody>
      </p:sp>
      <p:sp>
        <p:nvSpPr>
          <p:cNvPr id="427012" name="Text Box 4"/>
          <p:cNvSpPr txBox="1">
            <a:spLocks noChangeArrowheads="1"/>
          </p:cNvSpPr>
          <p:nvPr/>
        </p:nvSpPr>
        <p:spPr bwMode="auto">
          <a:xfrm>
            <a:off x="1467327" y="3254455"/>
            <a:ext cx="4936331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对上式积分，利用初始条件，</a:t>
            </a:r>
          </a:p>
        </p:txBody>
      </p:sp>
      <p:graphicFrame>
        <p:nvGraphicFramePr>
          <p:cNvPr id="4270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584329"/>
              </p:ext>
            </p:extLst>
          </p:nvPr>
        </p:nvGraphicFramePr>
        <p:xfrm>
          <a:off x="3759994" y="825103"/>
          <a:ext cx="913502" cy="75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93" name="公式" r:id="rId5" imgW="495000" imgH="393480" progId="Equation.3">
                  <p:embed/>
                </p:oleObj>
              </mc:Choice>
              <mc:Fallback>
                <p:oleObj name="公式" r:id="rId5" imgW="495000" imgH="393480" progId="Equation.3">
                  <p:embed/>
                  <p:pic>
                    <p:nvPicPr>
                      <p:cNvPr id="4270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994" y="825103"/>
                        <a:ext cx="913502" cy="75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493282" y="3878820"/>
            <a:ext cx="3067050" cy="877491"/>
            <a:chOff x="340" y="3051"/>
            <a:chExt cx="2576" cy="737"/>
          </a:xfrm>
        </p:grpSpPr>
        <p:graphicFrame>
          <p:nvGraphicFramePr>
            <p:cNvPr id="39942" name="Object 24"/>
            <p:cNvGraphicFramePr>
              <a:graphicFrameLocks noChangeAspect="1"/>
            </p:cNvGraphicFramePr>
            <p:nvPr>
              <p:extLst/>
            </p:nvPr>
          </p:nvGraphicFramePr>
          <p:xfrm>
            <a:off x="1079" y="3051"/>
            <a:ext cx="1837" cy="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94" name="公式" r:id="rId7" imgW="1231560" imgH="444240" progId="Equation.3">
                    <p:embed/>
                  </p:oleObj>
                </mc:Choice>
                <mc:Fallback>
                  <p:oleObj name="公式" r:id="rId7" imgW="1231560" imgH="444240" progId="Equation.3">
                    <p:embed/>
                    <p:pic>
                      <p:nvPicPr>
                        <p:cNvPr id="39942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" y="3051"/>
                          <a:ext cx="1837" cy="7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340" y="3237"/>
              <a:ext cx="83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zh-CN" altLang="en-US" sz="2100" b="1" dirty="0">
                  <a:solidFill>
                    <a:srgbClr val="1C1C1C"/>
                  </a:solidFill>
                </a:rPr>
                <a:t>解得：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1405653" y="1883093"/>
            <a:ext cx="2775347" cy="1153715"/>
            <a:chOff x="367" y="2087"/>
            <a:chExt cx="2331" cy="969"/>
          </a:xfrm>
        </p:grpSpPr>
        <p:graphicFrame>
          <p:nvGraphicFramePr>
            <p:cNvPr id="39941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606" y="2405"/>
            <a:ext cx="2092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95" name="公式" r:id="rId9" imgW="1143000" imgH="393480" progId="Equation.3">
                    <p:embed/>
                  </p:oleObj>
                </mc:Choice>
                <mc:Fallback>
                  <p:oleObj name="公式" r:id="rId9" imgW="1143000" imgH="393480" progId="Equation.3">
                    <p:embed/>
                    <p:pic>
                      <p:nvPicPr>
                        <p:cNvPr id="39941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" y="2405"/>
                          <a:ext cx="2092" cy="65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0" name="Text Box 28"/>
            <p:cNvSpPr txBox="1">
              <a:spLocks noChangeArrowheads="1"/>
            </p:cNvSpPr>
            <p:nvPr/>
          </p:nvSpPr>
          <p:spPr bwMode="auto">
            <a:xfrm>
              <a:off x="367" y="2087"/>
              <a:ext cx="118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lang="zh-CN" altLang="en-US" sz="2100" b="1" dirty="0">
                  <a:solidFill>
                    <a:srgbClr val="000000"/>
                  </a:solidFill>
                </a:rPr>
                <a:t>整理得</a:t>
              </a:r>
            </a:p>
          </p:txBody>
        </p:sp>
      </p:grpSp>
      <p:graphicFrame>
        <p:nvGraphicFramePr>
          <p:cNvPr id="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26503"/>
              </p:ext>
            </p:extLst>
          </p:nvPr>
        </p:nvGraphicFramePr>
        <p:xfrm>
          <a:off x="5942410" y="822247"/>
          <a:ext cx="1581150" cy="792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96" name="Equation" r:id="rId11" imgW="787320" imgH="393480" progId="Equation.DSMT4">
                  <p:embed/>
                </p:oleObj>
              </mc:Choice>
              <mc:Fallback>
                <p:oleObj name="Equation" r:id="rId11" imgW="787320" imgH="393480" progId="Equation.DSMT4">
                  <p:embed/>
                  <p:pic>
                    <p:nvPicPr>
                      <p:cNvPr id="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2410" y="822247"/>
                        <a:ext cx="1581150" cy="79295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2294" y="2271622"/>
            <a:ext cx="2213735" cy="22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713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7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44A19EB4-8299-4EB6-8366-46ED9631A439}" type="slidenum">
              <a:rPr lang="zh-CN" altLang="en-US">
                <a:solidFill>
                  <a:srgbClr val="000000"/>
                </a:solidFill>
                <a:latin typeface="Times New Roman"/>
              </a:rPr>
              <a:pPr defTabSz="685800">
                <a:defRPr/>
              </a:pPr>
              <a:t>37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581506" y="3312795"/>
            <a:ext cx="3067050" cy="877491"/>
            <a:chOff x="340" y="3051"/>
            <a:chExt cx="2576" cy="737"/>
          </a:xfrm>
        </p:grpSpPr>
        <p:graphicFrame>
          <p:nvGraphicFramePr>
            <p:cNvPr id="39942" name="Object 24"/>
            <p:cNvGraphicFramePr>
              <a:graphicFrameLocks noChangeAspect="1"/>
            </p:cNvGraphicFramePr>
            <p:nvPr>
              <p:extLst/>
            </p:nvPr>
          </p:nvGraphicFramePr>
          <p:xfrm>
            <a:off x="1079" y="3051"/>
            <a:ext cx="1837" cy="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51" name="公式" r:id="rId3" imgW="1231560" imgH="444240" progId="Equation.3">
                    <p:embed/>
                  </p:oleObj>
                </mc:Choice>
                <mc:Fallback>
                  <p:oleObj name="公式" r:id="rId3" imgW="1231560" imgH="444240" progId="Equation.3">
                    <p:embed/>
                    <p:pic>
                      <p:nvPicPr>
                        <p:cNvPr id="39942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" y="3051"/>
                          <a:ext cx="1837" cy="7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340" y="3237"/>
              <a:ext cx="83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zh-CN" altLang="en-US" sz="2100" b="1" dirty="0">
                  <a:solidFill>
                    <a:srgbClr val="1C1C1C"/>
                  </a:solidFill>
                </a:rPr>
                <a:t>解得：</a:t>
              </a:r>
            </a:p>
          </p:txBody>
        </p:sp>
      </p:grpSp>
      <p:graphicFrame>
        <p:nvGraphicFramePr>
          <p:cNvPr id="3994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468029"/>
              </p:ext>
            </p:extLst>
          </p:nvPr>
        </p:nvGraphicFramePr>
        <p:xfrm>
          <a:off x="1677353" y="2281066"/>
          <a:ext cx="3764756" cy="775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52" name="Equation" r:id="rId5" imgW="1726920" imgH="393480" progId="Equation.DSMT4">
                  <p:embed/>
                </p:oleObj>
              </mc:Choice>
              <mc:Fallback>
                <p:oleObj name="Equation" r:id="rId5" imgW="1726920" imgH="393480" progId="Equation.DSMT4">
                  <p:embed/>
                  <p:pic>
                    <p:nvPicPr>
                      <p:cNvPr id="3994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353" y="2281066"/>
                        <a:ext cx="3764756" cy="7750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1581506" y="1447353"/>
            <a:ext cx="5320022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100" b="1" dirty="0"/>
              <a:t>根据动能定理，则：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314" y="1755829"/>
            <a:ext cx="2213735" cy="226966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064745" y="55976"/>
            <a:ext cx="5320022" cy="914400"/>
            <a:chOff x="2537578" y="32481"/>
            <a:chExt cx="5320022" cy="914400"/>
          </a:xfrm>
        </p:grpSpPr>
        <p:sp>
          <p:nvSpPr>
            <p:cNvPr id="2" name="波形 1"/>
            <p:cNvSpPr/>
            <p:nvPr/>
          </p:nvSpPr>
          <p:spPr>
            <a:xfrm>
              <a:off x="4044434" y="32481"/>
              <a:ext cx="2164080" cy="914400"/>
            </a:xfrm>
            <a:prstGeom prst="wave">
              <a:avLst/>
            </a:prstGeom>
            <a:solidFill>
              <a:srgbClr val="CCFFCC">
                <a:alpha val="51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2537578" y="208232"/>
              <a:ext cx="5320022" cy="517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  <a:spcBef>
                  <a:spcPct val="50000"/>
                </a:spcBef>
                <a:defRPr/>
              </a:pPr>
              <a:r>
                <a:rPr lang="zh-CN" altLang="en-US" sz="2100" b="1" dirty="0">
                  <a:solidFill>
                    <a:srgbClr val="CC0000"/>
                  </a:solidFill>
                </a:rPr>
                <a:t>另一</a:t>
              </a:r>
              <a:r>
                <a:rPr lang="zh-CN" altLang="en-US" sz="2100" b="1" dirty="0" smtClean="0">
                  <a:solidFill>
                    <a:srgbClr val="CC0000"/>
                  </a:solidFill>
                </a:rPr>
                <a:t>种解法：</a:t>
              </a:r>
              <a:endParaRPr lang="zh-CN" altLang="en-US" sz="2100" b="1" dirty="0">
                <a:solidFill>
                  <a:srgbClr val="CC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4501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44A19EB4-8299-4EB6-8366-46ED9631A439}" type="slidenum">
              <a:rPr lang="zh-CN" altLang="en-US">
                <a:solidFill>
                  <a:srgbClr val="000000"/>
                </a:solidFill>
                <a:latin typeface="Times New Roman"/>
              </a:rPr>
              <a:pPr defTabSz="685800">
                <a:defRPr/>
              </a:pPr>
              <a:t>38</a:t>
            </a:fld>
            <a:endParaRPr lang="en-US" altLang="zh-CN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127927" y="3147999"/>
            <a:ext cx="3067050" cy="877491"/>
            <a:chOff x="340" y="3051"/>
            <a:chExt cx="2576" cy="737"/>
          </a:xfrm>
        </p:grpSpPr>
        <p:graphicFrame>
          <p:nvGraphicFramePr>
            <p:cNvPr id="39942" name="Object 24"/>
            <p:cNvGraphicFramePr>
              <a:graphicFrameLocks noChangeAspect="1"/>
            </p:cNvGraphicFramePr>
            <p:nvPr>
              <p:extLst/>
            </p:nvPr>
          </p:nvGraphicFramePr>
          <p:xfrm>
            <a:off x="1079" y="3051"/>
            <a:ext cx="1837" cy="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43" name="公式" r:id="rId3" imgW="1231560" imgH="444240" progId="Equation.3">
                    <p:embed/>
                  </p:oleObj>
                </mc:Choice>
                <mc:Fallback>
                  <p:oleObj name="公式" r:id="rId3" imgW="1231560" imgH="444240" progId="Equation.3">
                    <p:embed/>
                    <p:pic>
                      <p:nvPicPr>
                        <p:cNvPr id="39942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" y="3051"/>
                          <a:ext cx="1837" cy="7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340" y="3237"/>
              <a:ext cx="838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zh-CN" altLang="en-US" sz="2100" b="1" dirty="0">
                  <a:solidFill>
                    <a:srgbClr val="1C1C1C"/>
                  </a:solidFill>
                </a:rPr>
                <a:t>解得：</a:t>
              </a:r>
            </a:p>
          </p:txBody>
        </p:sp>
      </p:grpSp>
      <p:graphicFrame>
        <p:nvGraphicFramePr>
          <p:cNvPr id="3994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120751"/>
              </p:ext>
            </p:extLst>
          </p:nvPr>
        </p:nvGraphicFramePr>
        <p:xfrm>
          <a:off x="1127927" y="2121226"/>
          <a:ext cx="4235053" cy="775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4" name="Equation" r:id="rId5" imgW="1942920" imgH="393480" progId="Equation.DSMT4">
                  <p:embed/>
                </p:oleObj>
              </mc:Choice>
              <mc:Fallback>
                <p:oleObj name="Equation" r:id="rId5" imgW="1942920" imgH="393480" progId="Equation.DSMT4">
                  <p:embed/>
                  <p:pic>
                    <p:nvPicPr>
                      <p:cNvPr id="3994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927" y="2121226"/>
                        <a:ext cx="4235053" cy="7750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1127927" y="807720"/>
            <a:ext cx="5320022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100" b="1">
                <a:solidFill>
                  <a:srgbClr val="CC0000"/>
                </a:solidFill>
              </a:rPr>
              <a:t>该过程只有重力（矩）做功，机械能守恒，设初始位置为重力势能的</a:t>
            </a:r>
            <a:r>
              <a:rPr lang="en-US" altLang="zh-CN" sz="2100" b="1" dirty="0">
                <a:solidFill>
                  <a:srgbClr val="CC0000"/>
                </a:solidFill>
              </a:rPr>
              <a:t>0</a:t>
            </a:r>
            <a:r>
              <a:rPr lang="zh-CN" altLang="en-US" sz="2100" b="1" dirty="0">
                <a:solidFill>
                  <a:srgbClr val="CC0000"/>
                </a:solidFill>
              </a:rPr>
              <a:t>点，则：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314" y="1755829"/>
            <a:ext cx="2213735" cy="22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359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4" name="Group 3"/>
          <p:cNvGrpSpPr>
            <a:grpSpLocks/>
          </p:cNvGrpSpPr>
          <p:nvPr/>
        </p:nvGrpSpPr>
        <p:grpSpPr bwMode="auto">
          <a:xfrm>
            <a:off x="6521530" y="2475548"/>
            <a:ext cx="1057275" cy="1810941"/>
            <a:chOff x="4455" y="2284"/>
            <a:chExt cx="888" cy="1521"/>
          </a:xfrm>
        </p:grpSpPr>
        <p:grpSp>
          <p:nvGrpSpPr>
            <p:cNvPr id="18459" name="Group 4"/>
            <p:cNvGrpSpPr>
              <a:grpSpLocks/>
            </p:cNvGrpSpPr>
            <p:nvPr/>
          </p:nvGrpSpPr>
          <p:grpSpPr bwMode="auto">
            <a:xfrm>
              <a:off x="4455" y="2284"/>
              <a:ext cx="888" cy="1521"/>
              <a:chOff x="4455" y="2284"/>
              <a:chExt cx="888" cy="1521"/>
            </a:xfrm>
          </p:grpSpPr>
          <p:graphicFrame>
            <p:nvGraphicFramePr>
              <p:cNvPr id="18442" name="Object 5"/>
              <p:cNvGraphicFramePr>
                <a:graphicFrameLocks noChangeAspect="1"/>
              </p:cNvGraphicFramePr>
              <p:nvPr/>
            </p:nvGraphicFramePr>
            <p:xfrm>
              <a:off x="4455" y="2380"/>
              <a:ext cx="188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720" name="Equation" r:id="rId3" imgW="164880" imgH="190440" progId="Equation.3">
                      <p:embed/>
                    </p:oleObj>
                  </mc:Choice>
                  <mc:Fallback>
                    <p:oleObj name="Equation" r:id="rId3" imgW="164880" imgH="190440" progId="Equation.3">
                      <p:embed/>
                      <p:pic>
                        <p:nvPicPr>
                          <p:cNvPr id="18442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55" y="2380"/>
                            <a:ext cx="188" cy="21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8461" name="Group 6"/>
              <p:cNvGrpSpPr>
                <a:grpSpLocks/>
              </p:cNvGrpSpPr>
              <p:nvPr/>
            </p:nvGrpSpPr>
            <p:grpSpPr bwMode="auto">
              <a:xfrm>
                <a:off x="4599" y="2284"/>
                <a:ext cx="744" cy="1521"/>
                <a:chOff x="4599" y="2284"/>
                <a:chExt cx="744" cy="1521"/>
              </a:xfrm>
            </p:grpSpPr>
            <p:sp>
              <p:nvSpPr>
                <p:cNvPr id="18462" name="AutoShape 7"/>
                <p:cNvSpPr>
                  <a:spLocks noChangeArrowheads="1"/>
                </p:cNvSpPr>
                <p:nvPr/>
              </p:nvSpPr>
              <p:spPr bwMode="auto">
                <a:xfrm>
                  <a:off x="4599" y="2284"/>
                  <a:ext cx="288" cy="1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6CC8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832" name="Rectangle 8"/>
                <p:cNvSpPr>
                  <a:spLocks noChangeArrowheads="1"/>
                </p:cNvSpPr>
                <p:nvPr/>
              </p:nvSpPr>
              <p:spPr bwMode="auto">
                <a:xfrm rot="-1303834">
                  <a:off x="4991" y="2413"/>
                  <a:ext cx="96" cy="1392"/>
                </a:xfrm>
                <a:prstGeom prst="rect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7607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76078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pPr defTabSz="685800">
                    <a:defRPr/>
                  </a:pPr>
                  <a:endParaRPr kumimoji="1" lang="zh-CN" altLang="en-US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8464" name="Oval 9"/>
                <p:cNvSpPr>
                  <a:spLocks noChangeArrowheads="1"/>
                </p:cNvSpPr>
                <p:nvPr/>
              </p:nvSpPr>
              <p:spPr bwMode="auto">
                <a:xfrm>
                  <a:off x="5242" y="3686"/>
                  <a:ext cx="101" cy="10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C20000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kumimoji="1" lang="zh-CN" altLang="en-US" baseline="-250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18460" name="Oval 10"/>
            <p:cNvSpPr>
              <a:spLocks noChangeArrowheads="1"/>
            </p:cNvSpPr>
            <p:nvPr/>
          </p:nvSpPr>
          <p:spPr bwMode="auto">
            <a:xfrm>
              <a:off x="4707" y="2419"/>
              <a:ext cx="60" cy="4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kumimoji="1" lang="zh-CN" altLang="en-US" baseline="-25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8445" name="Group 11"/>
          <p:cNvGrpSpPr>
            <a:grpSpLocks/>
          </p:cNvGrpSpPr>
          <p:nvPr/>
        </p:nvGrpSpPr>
        <p:grpSpPr bwMode="auto">
          <a:xfrm>
            <a:off x="6862048" y="3242310"/>
            <a:ext cx="261938" cy="423863"/>
            <a:chOff x="4741" y="2928"/>
            <a:chExt cx="220" cy="356"/>
          </a:xfrm>
        </p:grpSpPr>
        <p:sp>
          <p:nvSpPr>
            <p:cNvPr id="18458" name="Freeform 12"/>
            <p:cNvSpPr>
              <a:spLocks/>
            </p:cNvSpPr>
            <p:nvPr/>
          </p:nvSpPr>
          <p:spPr bwMode="auto">
            <a:xfrm>
              <a:off x="4766" y="2928"/>
              <a:ext cx="144" cy="49"/>
            </a:xfrm>
            <a:custGeom>
              <a:avLst/>
              <a:gdLst>
                <a:gd name="T0" fmla="*/ 0 w 144"/>
                <a:gd name="T1" fmla="*/ 48 h 49"/>
                <a:gd name="T2" fmla="*/ 75 w 144"/>
                <a:gd name="T3" fmla="*/ 41 h 49"/>
                <a:gd name="T4" fmla="*/ 144 w 144"/>
                <a:gd name="T5" fmla="*/ 0 h 49"/>
                <a:gd name="T6" fmla="*/ 0 60000 65536"/>
                <a:gd name="T7" fmla="*/ 0 60000 65536"/>
                <a:gd name="T8" fmla="*/ 0 60000 65536"/>
                <a:gd name="T9" fmla="*/ 0 w 144"/>
                <a:gd name="T10" fmla="*/ 0 h 49"/>
                <a:gd name="T11" fmla="*/ 144 w 144"/>
                <a:gd name="T12" fmla="*/ 49 h 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49">
                  <a:moveTo>
                    <a:pt x="0" y="48"/>
                  </a:moveTo>
                  <a:cubicBezTo>
                    <a:pt x="12" y="47"/>
                    <a:pt x="51" y="49"/>
                    <a:pt x="75" y="41"/>
                  </a:cubicBezTo>
                  <a:cubicBezTo>
                    <a:pt x="99" y="33"/>
                    <a:pt x="130" y="9"/>
                    <a:pt x="144" y="0"/>
                  </a:cubicBezTo>
                </a:path>
              </a:pathLst>
            </a:custGeom>
            <a:noFill/>
            <a:ln w="19050">
              <a:solidFill>
                <a:srgbClr val="FF3399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8441" name="Object 13"/>
            <p:cNvGraphicFramePr>
              <a:graphicFrameLocks noChangeAspect="1"/>
            </p:cNvGraphicFramePr>
            <p:nvPr/>
          </p:nvGraphicFramePr>
          <p:xfrm>
            <a:off x="4741" y="3002"/>
            <a:ext cx="220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21" name="Equation" r:id="rId5" imgW="139680" imgH="177480" progId="Equation.DSMT4">
                    <p:embed/>
                  </p:oleObj>
                </mc:Choice>
                <mc:Fallback>
                  <p:oleObj name="Equation" r:id="rId5" imgW="139680" imgH="177480" progId="Equation.DSMT4">
                    <p:embed/>
                    <p:pic>
                      <p:nvPicPr>
                        <p:cNvPr id="1844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1" y="3002"/>
                          <a:ext cx="220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46" name="Group 14"/>
          <p:cNvGrpSpPr>
            <a:grpSpLocks/>
          </p:cNvGrpSpPr>
          <p:nvPr/>
        </p:nvGrpSpPr>
        <p:grpSpPr bwMode="auto">
          <a:xfrm>
            <a:off x="1143000" y="531495"/>
            <a:ext cx="6572250" cy="1643063"/>
            <a:chOff x="96" y="0"/>
            <a:chExt cx="5520" cy="1380"/>
          </a:xfrm>
        </p:grpSpPr>
        <p:sp>
          <p:nvSpPr>
            <p:cNvPr id="18457" name="Text Box 15"/>
            <p:cNvSpPr txBox="1">
              <a:spLocks noChangeArrowheads="1"/>
            </p:cNvSpPr>
            <p:nvPr/>
          </p:nvSpPr>
          <p:spPr bwMode="auto">
            <a:xfrm>
              <a:off x="96" y="0"/>
              <a:ext cx="5520" cy="1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defTabSz="685800">
                <a:lnSpc>
                  <a:spcPct val="120000"/>
                </a:lnSpc>
                <a:defRPr/>
              </a:pPr>
              <a:r>
                <a:rPr lang="zh-CN" altLang="en-US" sz="2100" b="1" dirty="0">
                  <a:solidFill>
                    <a:srgbClr val="CC0000"/>
                  </a:solidFill>
                  <a:latin typeface="Times New Roman" pitchFamily="18" charset="0"/>
                </a:rPr>
                <a:t>例</a:t>
              </a:r>
              <a:r>
                <a:rPr lang="en-US" altLang="zh-CN" sz="2100" b="1" dirty="0">
                  <a:solidFill>
                    <a:srgbClr val="CC0000"/>
                  </a:solidFill>
                  <a:latin typeface="Times New Roman" pitchFamily="18" charset="0"/>
                </a:rPr>
                <a:t>3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一根质量均匀分布的细杆，一端连接一个大小可以不计的小球，另一端可绕水平转轴转动</a:t>
              </a: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. 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某瞬时细杆在竖直面内绕轴转动的角速度为  ，杆与竖直轴的夹角为    </a:t>
              </a: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.   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设杆的质量为     、杆长为 </a:t>
              </a:r>
              <a:r>
                <a:rPr lang="en-US" altLang="zh-CN" sz="2100" b="1" i="1" dirty="0">
                  <a:solidFill>
                    <a:srgbClr val="1C1C1C"/>
                  </a:solidFill>
                  <a:latin typeface="Times New Roman" pitchFamily="18" charset="0"/>
                </a:rPr>
                <a:t>l</a:t>
              </a:r>
              <a:r>
                <a:rPr lang="zh-CN" altLang="en-US" sz="2100" b="1" i="1" dirty="0">
                  <a:solidFill>
                    <a:srgbClr val="1C1C1C"/>
                  </a:solidFill>
                  <a:latin typeface="Times New Roman" pitchFamily="18" charset="0"/>
                </a:rPr>
                <a:t>，</a:t>
              </a:r>
              <a:r>
                <a:rPr lang="zh-CN" altLang="en-US" sz="2100" b="1" dirty="0">
                  <a:solidFill>
                    <a:srgbClr val="1C1C1C"/>
                  </a:solidFill>
                  <a:latin typeface="Times New Roman" pitchFamily="18" charset="0"/>
                </a:rPr>
                <a:t>小球的质量为       </a:t>
              </a:r>
              <a:r>
                <a:rPr lang="en-US" altLang="zh-CN" sz="2100" b="1" dirty="0">
                  <a:solidFill>
                    <a:srgbClr val="1C1C1C"/>
                  </a:solidFill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18437" name="Object 16"/>
            <p:cNvGraphicFramePr>
              <a:graphicFrameLocks noChangeAspect="1"/>
            </p:cNvGraphicFramePr>
            <p:nvPr/>
          </p:nvGraphicFramePr>
          <p:xfrm>
            <a:off x="2152" y="949"/>
            <a:ext cx="347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22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18437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2" y="949"/>
                          <a:ext cx="347" cy="3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8" name="Object 17"/>
            <p:cNvGraphicFramePr>
              <a:graphicFrameLocks noChangeAspect="1"/>
            </p:cNvGraphicFramePr>
            <p:nvPr/>
          </p:nvGraphicFramePr>
          <p:xfrm>
            <a:off x="3188" y="731"/>
            <a:ext cx="2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23" name="Equation" r:id="rId9" imgW="152280" imgH="139680" progId="Equation.3">
                    <p:embed/>
                  </p:oleObj>
                </mc:Choice>
                <mc:Fallback>
                  <p:oleObj name="Equation" r:id="rId9" imgW="152280" imgH="139680" progId="Equation.3">
                    <p:embed/>
                    <p:pic>
                      <p:nvPicPr>
                        <p:cNvPr id="18438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8" y="731"/>
                          <a:ext cx="288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9" name="Object 18"/>
            <p:cNvGraphicFramePr>
              <a:graphicFrameLocks noChangeAspect="1"/>
            </p:cNvGraphicFramePr>
            <p:nvPr/>
          </p:nvGraphicFramePr>
          <p:xfrm>
            <a:off x="374" y="1043"/>
            <a:ext cx="216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24" name="Equation" r:id="rId11" imgW="139680" imgH="177480" progId="Equation.DSMT4">
                    <p:embed/>
                  </p:oleObj>
                </mc:Choice>
                <mc:Fallback>
                  <p:oleObj name="Equation" r:id="rId11" imgW="139680" imgH="177480" progId="Equation.DSMT4">
                    <p:embed/>
                    <p:pic>
                      <p:nvPicPr>
                        <p:cNvPr id="18439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" y="1043"/>
                          <a:ext cx="216" cy="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0" name="Object 19"/>
            <p:cNvGraphicFramePr>
              <a:graphicFrameLocks noChangeAspect="1"/>
            </p:cNvGraphicFramePr>
            <p:nvPr/>
          </p:nvGraphicFramePr>
          <p:xfrm>
            <a:off x="5059" y="943"/>
            <a:ext cx="370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25" name="Equation" r:id="rId13" imgW="203040" imgH="215640" progId="Equation.3">
                    <p:embed/>
                  </p:oleObj>
                </mc:Choice>
                <mc:Fallback>
                  <p:oleObj name="Equation" r:id="rId13" imgW="203040" imgH="215640" progId="Equation.3">
                    <p:embed/>
                    <p:pic>
                      <p:nvPicPr>
                        <p:cNvPr id="1844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9" y="943"/>
                          <a:ext cx="370" cy="3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844" name="Rectangle 20"/>
          <p:cNvSpPr>
            <a:spLocks noChangeArrowheads="1"/>
          </p:cNvSpPr>
          <p:nvPr/>
        </p:nvSpPr>
        <p:spPr bwMode="auto">
          <a:xfrm>
            <a:off x="1143000" y="2341484"/>
            <a:ext cx="4900701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</a:rPr>
              <a:t>求：</a:t>
            </a:r>
            <a:endParaRPr lang="en-US" altLang="zh-CN" sz="21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 defTabSz="685800"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(1)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系统对轴的转动惯量；</a:t>
            </a:r>
            <a:endParaRPr lang="en-US" altLang="zh-CN" sz="21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 defTabSz="685800"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(2)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在图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示位置系统的转动动能；</a:t>
            </a:r>
          </a:p>
          <a:p>
            <a:pPr defTabSz="685800"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(3)</a:t>
            </a:r>
            <a:r>
              <a:rPr lang="zh-CN" altLang="en-US" sz="2100" b="1" dirty="0">
                <a:solidFill>
                  <a:srgbClr val="1C1C1C"/>
                </a:solidFill>
                <a:latin typeface="Times New Roman" pitchFamily="18" charset="0"/>
              </a:rPr>
              <a:t>在图示位置系统所受重力对轴的力矩</a:t>
            </a:r>
            <a:r>
              <a:rPr lang="en-US" altLang="zh-CN" sz="2100" b="1" dirty="0">
                <a:solidFill>
                  <a:srgbClr val="1C1C1C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18448" name="Line 21"/>
          <p:cNvSpPr>
            <a:spLocks noChangeShapeType="1"/>
          </p:cNvSpPr>
          <p:nvPr/>
        </p:nvSpPr>
        <p:spPr bwMode="auto">
          <a:xfrm>
            <a:off x="6864430" y="2646998"/>
            <a:ext cx="0" cy="171450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18450" name="Group 29"/>
          <p:cNvGrpSpPr>
            <a:grpSpLocks/>
          </p:cNvGrpSpPr>
          <p:nvPr/>
        </p:nvGrpSpPr>
        <p:grpSpPr bwMode="auto">
          <a:xfrm>
            <a:off x="6978730" y="2544604"/>
            <a:ext cx="821531" cy="1639491"/>
            <a:chOff x="4839" y="2342"/>
            <a:chExt cx="690" cy="1377"/>
          </a:xfrm>
        </p:grpSpPr>
        <p:sp>
          <p:nvSpPr>
            <p:cNvPr id="18452" name="Line 30"/>
            <p:cNvSpPr>
              <a:spLocks noChangeShapeType="1"/>
            </p:cNvSpPr>
            <p:nvPr/>
          </p:nvSpPr>
          <p:spPr bwMode="auto">
            <a:xfrm flipV="1">
              <a:off x="4839" y="234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8453" name="Line 31"/>
            <p:cNvSpPr>
              <a:spLocks noChangeShapeType="1"/>
            </p:cNvSpPr>
            <p:nvPr/>
          </p:nvSpPr>
          <p:spPr bwMode="auto">
            <a:xfrm flipV="1">
              <a:off x="5337" y="3623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8454" name="Line 32"/>
            <p:cNvSpPr>
              <a:spLocks noChangeShapeType="1"/>
            </p:cNvSpPr>
            <p:nvPr/>
          </p:nvSpPr>
          <p:spPr bwMode="auto">
            <a:xfrm flipH="1" flipV="1">
              <a:off x="4935" y="2393"/>
              <a:ext cx="24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8455" name="Line 33"/>
            <p:cNvSpPr>
              <a:spLocks noChangeShapeType="1"/>
            </p:cNvSpPr>
            <p:nvPr/>
          </p:nvSpPr>
          <p:spPr bwMode="auto">
            <a:xfrm>
              <a:off x="5248" y="3052"/>
              <a:ext cx="24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8456" name="Rectangle 34"/>
            <p:cNvSpPr>
              <a:spLocks noChangeArrowheads="1"/>
            </p:cNvSpPr>
            <p:nvPr/>
          </p:nvSpPr>
          <p:spPr bwMode="auto">
            <a:xfrm>
              <a:off x="5127" y="2812"/>
              <a:ext cx="21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8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44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8FE8E9BC-1F6E-47E8-B17D-0879616DAD36}" type="slidenum">
              <a:rPr lang="zh-CN" altLang="en-US" sz="1350">
                <a:latin typeface="Calibri"/>
              </a:rPr>
              <a:pPr defTabSz="685800">
                <a:defRPr/>
              </a:pPr>
              <a:t>4</a:t>
            </a:fld>
            <a:endParaRPr lang="en-US" altLang="zh-CN" sz="1350">
              <a:latin typeface="Calibri"/>
            </a:endParaRP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4947285" y="2066449"/>
            <a:ext cx="2400300" cy="1771650"/>
            <a:chOff x="3176" y="2199"/>
            <a:chExt cx="2016" cy="1488"/>
          </a:xfrm>
        </p:grpSpPr>
        <p:sp>
          <p:nvSpPr>
            <p:cNvPr id="1049" name="Rectangle 5"/>
            <p:cNvSpPr>
              <a:spLocks noChangeArrowheads="1"/>
            </p:cNvSpPr>
            <p:nvPr/>
          </p:nvSpPr>
          <p:spPr bwMode="auto">
            <a:xfrm>
              <a:off x="3176" y="2199"/>
              <a:ext cx="2016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050" name="Line 6"/>
            <p:cNvSpPr>
              <a:spLocks noChangeShapeType="1"/>
            </p:cNvSpPr>
            <p:nvPr/>
          </p:nvSpPr>
          <p:spPr bwMode="auto">
            <a:xfrm>
              <a:off x="4239" y="3255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33479" name="Oval 7"/>
            <p:cNvSpPr>
              <a:spLocks noChangeArrowheads="1"/>
            </p:cNvSpPr>
            <p:nvPr/>
          </p:nvSpPr>
          <p:spPr bwMode="auto">
            <a:xfrm>
              <a:off x="3583" y="2871"/>
              <a:ext cx="1312" cy="624"/>
            </a:xfrm>
            <a:prstGeom prst="ellipse">
              <a:avLst/>
            </a:prstGeom>
            <a:gradFill rotWithShape="0">
              <a:gsLst>
                <a:gs pos="0">
                  <a:srgbClr val="98D696"/>
                </a:gs>
                <a:gs pos="50000">
                  <a:schemeClr val="accent1"/>
                </a:gs>
                <a:gs pos="100000">
                  <a:srgbClr val="98D696"/>
                </a:gs>
              </a:gsLst>
              <a:lin ang="0" scaled="1"/>
            </a:gradFill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2" name="Oval 8"/>
            <p:cNvSpPr>
              <a:spLocks noChangeArrowheads="1"/>
            </p:cNvSpPr>
            <p:nvPr/>
          </p:nvSpPr>
          <p:spPr bwMode="auto">
            <a:xfrm>
              <a:off x="3583" y="2775"/>
              <a:ext cx="1312" cy="624"/>
            </a:xfrm>
            <a:prstGeom prst="ellipse">
              <a:avLst/>
            </a:prstGeom>
            <a:gradFill rotWithShape="0">
              <a:gsLst>
                <a:gs pos="0">
                  <a:srgbClr val="C0E0A6"/>
                </a:gs>
                <a:gs pos="100000">
                  <a:srgbClr val="F3FDED"/>
                </a:gs>
              </a:gsLst>
              <a:path path="rect">
                <a:fillToRect t="100000" r="100000"/>
              </a:path>
            </a:gra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053" name="Line 9"/>
            <p:cNvSpPr>
              <a:spLocks noChangeShapeType="1"/>
            </p:cNvSpPr>
            <p:nvPr/>
          </p:nvSpPr>
          <p:spPr bwMode="auto">
            <a:xfrm flipV="1">
              <a:off x="4239" y="2583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054" name="Line 10"/>
            <p:cNvSpPr>
              <a:spLocks noChangeShapeType="1"/>
            </p:cNvSpPr>
            <p:nvPr/>
          </p:nvSpPr>
          <p:spPr bwMode="auto">
            <a:xfrm flipV="1">
              <a:off x="4239" y="2649"/>
              <a:ext cx="0" cy="4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029" name="Object 12"/>
            <p:cNvGraphicFramePr>
              <a:graphicFrameLocks noChangeAspect="1"/>
            </p:cNvGraphicFramePr>
            <p:nvPr/>
          </p:nvGraphicFramePr>
          <p:xfrm>
            <a:off x="4262" y="2549"/>
            <a:ext cx="233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30" name="Equation" r:id="rId4" imgW="253800" imgH="253800" progId="Equation.3">
                    <p:embed/>
                  </p:oleObj>
                </mc:Choice>
                <mc:Fallback>
                  <p:oleObj name="Equation" r:id="rId4" imgW="253800" imgH="253800" progId="Equation.3">
                    <p:embed/>
                    <p:pic>
                      <p:nvPicPr>
                        <p:cNvPr id="10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2" y="2549"/>
                          <a:ext cx="233" cy="2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6" name="Rectangle 13"/>
            <p:cNvSpPr>
              <a:spLocks noChangeArrowheads="1"/>
            </p:cNvSpPr>
            <p:nvPr/>
          </p:nvSpPr>
          <p:spPr bwMode="auto">
            <a:xfrm>
              <a:off x="3848" y="3033"/>
              <a:ext cx="96" cy="96"/>
            </a:xfrm>
            <a:prstGeom prst="rect">
              <a:avLst/>
            </a:prstGeom>
            <a:solidFill>
              <a:srgbClr val="99660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057" name="Freeform 14"/>
            <p:cNvSpPr>
              <a:spLocks/>
            </p:cNvSpPr>
            <p:nvPr/>
          </p:nvSpPr>
          <p:spPr bwMode="auto">
            <a:xfrm>
              <a:off x="3896" y="3063"/>
              <a:ext cx="109" cy="219"/>
            </a:xfrm>
            <a:custGeom>
              <a:avLst/>
              <a:gdLst>
                <a:gd name="T0" fmla="*/ 0 w 109"/>
                <a:gd name="T1" fmla="*/ 0 h 219"/>
                <a:gd name="T2" fmla="*/ 109 w 109"/>
                <a:gd name="T3" fmla="*/ 219 h 219"/>
                <a:gd name="T4" fmla="*/ 0 60000 65536"/>
                <a:gd name="T5" fmla="*/ 0 60000 65536"/>
                <a:gd name="T6" fmla="*/ 0 w 109"/>
                <a:gd name="T7" fmla="*/ 0 h 219"/>
                <a:gd name="T8" fmla="*/ 109 w 109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" h="219">
                  <a:moveTo>
                    <a:pt x="0" y="0"/>
                  </a:moveTo>
                  <a:lnTo>
                    <a:pt x="109" y="219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030" name="Object 15"/>
            <p:cNvGraphicFramePr>
              <a:graphicFrameLocks noChangeAspect="1"/>
            </p:cNvGraphicFramePr>
            <p:nvPr/>
          </p:nvGraphicFramePr>
          <p:xfrm>
            <a:off x="3621" y="2927"/>
            <a:ext cx="212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31" name="Equation" r:id="rId6" imgW="304560" imgH="380880" progId="Equation.3">
                    <p:embed/>
                  </p:oleObj>
                </mc:Choice>
                <mc:Fallback>
                  <p:oleObj name="Equation" r:id="rId6" imgW="304560" imgH="380880" progId="Equation.3">
                    <p:embed/>
                    <p:pic>
                      <p:nvPicPr>
                        <p:cNvPr id="103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1" y="2927"/>
                          <a:ext cx="212" cy="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8" name="Rectangle 16"/>
            <p:cNvSpPr>
              <a:spLocks noChangeArrowheads="1"/>
            </p:cNvSpPr>
            <p:nvPr/>
          </p:nvSpPr>
          <p:spPr bwMode="auto">
            <a:xfrm>
              <a:off x="4472" y="3015"/>
              <a:ext cx="96" cy="96"/>
            </a:xfrm>
            <a:prstGeom prst="rect">
              <a:avLst/>
            </a:prstGeom>
            <a:solidFill>
              <a:srgbClr val="99660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059" name="Freeform 17"/>
            <p:cNvSpPr>
              <a:spLocks/>
            </p:cNvSpPr>
            <p:nvPr/>
          </p:nvSpPr>
          <p:spPr bwMode="auto">
            <a:xfrm>
              <a:off x="4425" y="2853"/>
              <a:ext cx="94" cy="210"/>
            </a:xfrm>
            <a:custGeom>
              <a:avLst/>
              <a:gdLst>
                <a:gd name="T0" fmla="*/ 94 w 94"/>
                <a:gd name="T1" fmla="*/ 210 h 210"/>
                <a:gd name="T2" fmla="*/ 0 w 94"/>
                <a:gd name="T3" fmla="*/ 0 h 210"/>
                <a:gd name="T4" fmla="*/ 0 60000 65536"/>
                <a:gd name="T5" fmla="*/ 0 60000 65536"/>
                <a:gd name="T6" fmla="*/ 0 w 94"/>
                <a:gd name="T7" fmla="*/ 0 h 210"/>
                <a:gd name="T8" fmla="*/ 94 w 94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4" h="210">
                  <a:moveTo>
                    <a:pt x="94" y="21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031" name="Object 18"/>
            <p:cNvGraphicFramePr>
              <a:graphicFrameLocks noChangeAspect="1"/>
            </p:cNvGraphicFramePr>
            <p:nvPr/>
          </p:nvGraphicFramePr>
          <p:xfrm>
            <a:off x="4604" y="2921"/>
            <a:ext cx="201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32" name="Equation" r:id="rId8" imgW="355320" imgH="419040" progId="Equation.3">
                    <p:embed/>
                  </p:oleObj>
                </mc:Choice>
                <mc:Fallback>
                  <p:oleObj name="Equation" r:id="rId8" imgW="355320" imgH="419040" progId="Equation.3">
                    <p:embed/>
                    <p:pic>
                      <p:nvPicPr>
                        <p:cNvPr id="1031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2921"/>
                          <a:ext cx="201" cy="3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" name="Object 19"/>
            <p:cNvGraphicFramePr>
              <a:graphicFrameLocks noChangeAspect="1"/>
            </p:cNvGraphicFramePr>
            <p:nvPr/>
          </p:nvGraphicFramePr>
          <p:xfrm>
            <a:off x="3493" y="2207"/>
            <a:ext cx="1372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33" name="Equation" r:id="rId10" imgW="1498320" imgH="342720" progId="Equation.3">
                    <p:embed/>
                  </p:oleObj>
                </mc:Choice>
                <mc:Fallback>
                  <p:oleObj name="Equation" r:id="rId10" imgW="1498320" imgH="342720" progId="Equation.3">
                    <p:embed/>
                    <p:pic>
                      <p:nvPicPr>
                        <p:cNvPr id="103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3" y="2207"/>
                          <a:ext cx="1372" cy="3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2002870" y="1425417"/>
            <a:ext cx="4667250" cy="469107"/>
            <a:chOff x="703" y="937"/>
            <a:chExt cx="3920" cy="394"/>
          </a:xfrm>
        </p:grpSpPr>
        <p:graphicFrame>
          <p:nvGraphicFramePr>
            <p:cNvPr id="1028" name="Object 22"/>
            <p:cNvGraphicFramePr>
              <a:graphicFrameLocks noChangeAspect="1"/>
            </p:cNvGraphicFramePr>
            <p:nvPr/>
          </p:nvGraphicFramePr>
          <p:xfrm>
            <a:off x="3648" y="937"/>
            <a:ext cx="975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34" name="公式" r:id="rId12" imgW="482400" imgH="203040" progId="Equation.3">
                    <p:embed/>
                  </p:oleObj>
                </mc:Choice>
                <mc:Fallback>
                  <p:oleObj name="公式" r:id="rId12" imgW="482400" imgH="203040" progId="Equation.3">
                    <p:embed/>
                    <p:pic>
                      <p:nvPicPr>
                        <p:cNvPr id="1028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937"/>
                          <a:ext cx="975" cy="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8" name="Rectangle 23"/>
            <p:cNvSpPr>
              <a:spLocks noChangeArrowheads="1"/>
            </p:cNvSpPr>
            <p:nvPr/>
          </p:nvSpPr>
          <p:spPr bwMode="auto">
            <a:xfrm>
              <a:off x="703" y="982"/>
              <a:ext cx="25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kumimoji="1" lang="zh-CN" altLang="en-US" sz="2100" b="1">
                  <a:solidFill>
                    <a:srgbClr val="CC0000"/>
                  </a:solidFill>
                  <a:latin typeface="Times New Roman" pitchFamily="18" charset="0"/>
                </a:rPr>
                <a:t>质点</a:t>
              </a: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运动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2060019" y="4150042"/>
            <a:ext cx="4274344" cy="442913"/>
            <a:chOff x="710" y="1487"/>
            <a:chExt cx="3590" cy="372"/>
          </a:xfrm>
        </p:grpSpPr>
        <p:graphicFrame>
          <p:nvGraphicFramePr>
            <p:cNvPr id="1027" name="Object 25"/>
            <p:cNvGraphicFramePr>
              <a:graphicFrameLocks noChangeAspect="1"/>
            </p:cNvGraphicFramePr>
            <p:nvPr>
              <p:extLst/>
            </p:nvPr>
          </p:nvGraphicFramePr>
          <p:xfrm>
            <a:off x="4077" y="1515"/>
            <a:ext cx="223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35" name="Equation" r:id="rId14" imgW="114120" imgH="177480" progId="Equation.DSMT4">
                    <p:embed/>
                  </p:oleObj>
                </mc:Choice>
                <mc:Fallback>
                  <p:oleObj name="Equation" r:id="rId14" imgW="114120" imgH="177480" progId="Equation.DSMT4">
                    <p:embed/>
                    <p:pic>
                      <p:nvPicPr>
                        <p:cNvPr id="1027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7" y="1515"/>
                          <a:ext cx="223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7" name="Text Box 26"/>
            <p:cNvSpPr txBox="1">
              <a:spLocks noChangeArrowheads="1"/>
            </p:cNvSpPr>
            <p:nvPr/>
          </p:nvSpPr>
          <p:spPr bwMode="auto">
            <a:xfrm>
              <a:off x="710" y="1487"/>
              <a:ext cx="249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kumimoji="1" lang="zh-CN" altLang="en-US" sz="2100" b="1">
                  <a:solidFill>
                    <a:srgbClr val="CC0000"/>
                  </a:solidFill>
                  <a:latin typeface="Times New Roman" pitchFamily="18" charset="0"/>
                </a:rPr>
                <a:t>刚体</a:t>
              </a:r>
              <a:r>
                <a:rPr kumimoji="1"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定轴转动</a:t>
              </a:r>
              <a:endParaRPr lang="zh-CN" altLang="en-US" sz="2100" b="1">
                <a:solidFill>
                  <a:srgbClr val="1C1C1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2139791" y="2066449"/>
            <a:ext cx="2400300" cy="1771650"/>
            <a:chOff x="624" y="2287"/>
            <a:chExt cx="2016" cy="1488"/>
          </a:xfrm>
        </p:grpSpPr>
        <p:sp>
          <p:nvSpPr>
            <p:cNvPr id="1040" name="Rectangle 28"/>
            <p:cNvSpPr>
              <a:spLocks noChangeArrowheads="1"/>
            </p:cNvSpPr>
            <p:nvPr/>
          </p:nvSpPr>
          <p:spPr bwMode="auto">
            <a:xfrm>
              <a:off x="624" y="2287"/>
              <a:ext cx="2016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026" name="Object 29"/>
            <p:cNvGraphicFramePr>
              <a:graphicFrameLocks noChangeAspect="1"/>
            </p:cNvGraphicFramePr>
            <p:nvPr/>
          </p:nvGraphicFramePr>
          <p:xfrm>
            <a:off x="956" y="2287"/>
            <a:ext cx="1396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36" name="Equation" r:id="rId16" imgW="774360" imgH="203040" progId="Equation.3">
                    <p:embed/>
                  </p:oleObj>
                </mc:Choice>
                <mc:Fallback>
                  <p:oleObj name="Equation" r:id="rId16" imgW="774360" imgH="203040" progId="Equation.3">
                    <p:embed/>
                    <p:pic>
                      <p:nvPicPr>
                        <p:cNvPr id="1026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6" y="2287"/>
                          <a:ext cx="1396" cy="3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41" name="Group 30"/>
            <p:cNvGrpSpPr>
              <a:grpSpLocks/>
            </p:cNvGrpSpPr>
            <p:nvPr/>
          </p:nvGrpSpPr>
          <p:grpSpPr bwMode="auto">
            <a:xfrm>
              <a:off x="960" y="2629"/>
              <a:ext cx="1344" cy="1094"/>
              <a:chOff x="960" y="2629"/>
              <a:chExt cx="1344" cy="1094"/>
            </a:xfrm>
          </p:grpSpPr>
          <p:sp>
            <p:nvSpPr>
              <p:cNvPr id="1042" name="Line 31"/>
              <p:cNvSpPr>
                <a:spLocks noChangeShapeType="1"/>
              </p:cNvSpPr>
              <p:nvPr/>
            </p:nvSpPr>
            <p:spPr bwMode="auto">
              <a:xfrm>
                <a:off x="1632" y="3352"/>
                <a:ext cx="0" cy="3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43" name="Group 32"/>
              <p:cNvGrpSpPr>
                <a:grpSpLocks/>
              </p:cNvGrpSpPr>
              <p:nvPr/>
            </p:nvGrpSpPr>
            <p:grpSpPr bwMode="auto">
              <a:xfrm>
                <a:off x="960" y="2861"/>
                <a:ext cx="1344" cy="696"/>
                <a:chOff x="960" y="2861"/>
                <a:chExt cx="1344" cy="696"/>
              </a:xfrm>
            </p:grpSpPr>
            <p:sp>
              <p:nvSpPr>
                <p:cNvPr id="233505" name="Oval 33"/>
                <p:cNvSpPr>
                  <a:spLocks noChangeArrowheads="1"/>
                </p:cNvSpPr>
                <p:nvPr/>
              </p:nvSpPr>
              <p:spPr bwMode="auto">
                <a:xfrm>
                  <a:off x="960" y="2954"/>
                  <a:ext cx="1344" cy="60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6BC382"/>
                    </a:gs>
                    <a:gs pos="50000">
                      <a:schemeClr val="accent1"/>
                    </a:gs>
                    <a:gs pos="100000">
                      <a:srgbClr val="6BC382"/>
                    </a:gs>
                  </a:gsLst>
                  <a:lin ang="0" scaled="1"/>
                </a:gradFill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srgbClr val="000000"/>
                    </a:solidFill>
                    <a:ea typeface="宋体" pitchFamily="2" charset="-122"/>
                  </a:endParaRPr>
                </a:p>
              </p:txBody>
            </p:sp>
            <p:sp>
              <p:nvSpPr>
                <p:cNvPr id="1046" name="Oval 34"/>
                <p:cNvSpPr>
                  <a:spLocks noChangeArrowheads="1"/>
                </p:cNvSpPr>
                <p:nvPr/>
              </p:nvSpPr>
              <p:spPr bwMode="auto">
                <a:xfrm>
                  <a:off x="960" y="2861"/>
                  <a:ext cx="1344" cy="60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B9DEA8"/>
                    </a:gs>
                    <a:gs pos="100000">
                      <a:srgbClr val="F6FDE9"/>
                    </a:gs>
                  </a:gsLst>
                  <a:path path="rect">
                    <a:fillToRect t="100000" r="100000"/>
                  </a:path>
                </a:gradFill>
                <a:ln w="190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044" name="Line 35"/>
              <p:cNvSpPr>
                <a:spLocks noChangeShapeType="1"/>
              </p:cNvSpPr>
              <p:nvPr/>
            </p:nvSpPr>
            <p:spPr bwMode="auto">
              <a:xfrm flipV="1">
                <a:off x="1632" y="2629"/>
                <a:ext cx="0" cy="51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39" name="Rectangle 36"/>
          <p:cNvSpPr>
            <a:spLocks noChangeArrowheads="1"/>
          </p:cNvSpPr>
          <p:nvPr/>
        </p:nvSpPr>
        <p:spPr bwMode="auto">
          <a:xfrm>
            <a:off x="2239090" y="267191"/>
            <a:ext cx="5004197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spcBef>
                <a:spcPct val="50000"/>
              </a:spcBef>
              <a:defRPr/>
            </a:pPr>
            <a:r>
              <a:rPr kumimoji="1" lang="en-US" altLang="zh-CN" sz="2100" b="1" dirty="0">
                <a:solidFill>
                  <a:srgbClr val="000000"/>
                </a:solidFill>
              </a:rPr>
              <a:t>§4-3  </a:t>
            </a:r>
            <a:r>
              <a:rPr kumimoji="1" lang="zh-CN" altLang="en-US" sz="2100" b="1" dirty="0">
                <a:solidFill>
                  <a:srgbClr val="000000"/>
                </a:solidFill>
              </a:rPr>
              <a:t>角动量、角动量守恒定律</a:t>
            </a:r>
          </a:p>
        </p:txBody>
      </p:sp>
      <p:sp>
        <p:nvSpPr>
          <p:cNvPr id="6" name="弧形 5"/>
          <p:cNvSpPr/>
          <p:nvPr/>
        </p:nvSpPr>
        <p:spPr>
          <a:xfrm rot="10596336" flipH="1">
            <a:off x="6346762" y="2735375"/>
            <a:ext cx="838200" cy="576727"/>
          </a:xfrm>
          <a:prstGeom prst="arc">
            <a:avLst>
              <a:gd name="adj1" fmla="val 19794177"/>
              <a:gd name="adj2" fmla="val 3809087"/>
            </a:avLst>
          </a:prstGeom>
          <a:ln w="2857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srgbClr val="000000"/>
              </a:solidFill>
              <a:latin typeface="Calibri"/>
              <a:ea typeface="宋体"/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2239090" y="831056"/>
            <a:ext cx="5004197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>
              <a:spcBef>
                <a:spcPct val="50000"/>
              </a:spcBef>
              <a:defRPr/>
            </a:pPr>
            <a:r>
              <a:rPr kumimoji="1" lang="zh-CN" altLang="en-US" sz="2100" b="1">
                <a:solidFill>
                  <a:srgbClr val="FF0000"/>
                </a:solidFill>
              </a:rPr>
              <a:t>角动量</a:t>
            </a:r>
            <a:r>
              <a:rPr kumimoji="1" lang="zh-CN" altLang="en-US" sz="2100" b="1">
                <a:solidFill>
                  <a:srgbClr val="000000"/>
                </a:solidFill>
              </a:rPr>
              <a:t>概念的引入</a:t>
            </a:r>
            <a:endParaRPr kumimoji="1" lang="zh-CN" altLang="en-US" sz="21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14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2408889A-61E6-4B5C-A9AF-1DD87C42CAE9}" type="slidenum">
              <a:rPr lang="en-US" altLang="zh-CN">
                <a:solidFill>
                  <a:srgbClr val="000000"/>
                </a:solidFill>
                <a:latin typeface="Times New Roman"/>
              </a:rPr>
              <a:pPr defTabSz="685800">
                <a:defRPr/>
              </a:pPr>
              <a:t>40</a:t>
            </a:fld>
            <a:endParaRPr lang="en-US" altLang="zh-CN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29238" y="645759"/>
            <a:ext cx="624459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解</a:t>
            </a: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  <a:sym typeface="Wingdings" panose="05000000000000000000" pitchFamily="2" charset="2"/>
              </a:rPr>
              <a:t>: (1)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系统对轴的转动惯量</a:t>
            </a:r>
            <a:r>
              <a:rPr lang="en-US" altLang="zh-CN" sz="2100" b="1" i="1" dirty="0">
                <a:solidFill>
                  <a:srgbClr val="0000FF"/>
                </a:solidFill>
                <a:latin typeface="Times New Roman" pitchFamily="18" charset="0"/>
              </a:rPr>
              <a:t>J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是杆的转动惯量 </a:t>
            </a:r>
            <a:r>
              <a:rPr lang="en-US" altLang="zh-CN" sz="2100" b="1" i="1" dirty="0">
                <a:solidFill>
                  <a:srgbClr val="0000FF"/>
                </a:solidFill>
                <a:latin typeface="Times New Roman" pitchFamily="18" charset="0"/>
              </a:rPr>
              <a:t>J</a:t>
            </a:r>
            <a:r>
              <a:rPr lang="en-US" altLang="zh-CN" sz="1500" b="1" baseline="-25000" dirty="0">
                <a:solidFill>
                  <a:srgbClr val="0000FF"/>
                </a:solidFill>
                <a:latin typeface="Times New Roman" pitchFamily="18" charset="0"/>
              </a:rPr>
              <a:t>1 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与</a:t>
            </a:r>
            <a:endParaRPr lang="en-US" altLang="zh-CN" sz="21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defTabSz="685800"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           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小球的转动惯量 </a:t>
            </a:r>
            <a:r>
              <a:rPr lang="en-US" altLang="zh-CN" sz="2100" b="1" i="1" dirty="0">
                <a:solidFill>
                  <a:srgbClr val="0000FF"/>
                </a:solidFill>
                <a:latin typeface="Times New Roman" pitchFamily="18" charset="0"/>
              </a:rPr>
              <a:t>J</a:t>
            </a:r>
            <a:r>
              <a:rPr lang="en-US" altLang="zh-CN" sz="1500" b="1" baseline="-25000" dirty="0">
                <a:solidFill>
                  <a:srgbClr val="0000FF"/>
                </a:solidFill>
                <a:latin typeface="Times New Roman" pitchFamily="18" charset="0"/>
              </a:rPr>
              <a:t>2 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之和</a:t>
            </a: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44727"/>
              </p:ext>
            </p:extLst>
          </p:nvPr>
        </p:nvGraphicFramePr>
        <p:xfrm>
          <a:off x="1742481" y="1645200"/>
          <a:ext cx="1297522" cy="394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40" name="Equation" r:id="rId3" imgW="711000" imgH="215640" progId="Equation.3">
                  <p:embed/>
                </p:oleObj>
              </mc:Choice>
              <mc:Fallback>
                <p:oleObj name="Equation" r:id="rId3" imgW="711000" imgH="215640" progId="Equation.3">
                  <p:embed/>
                  <p:pic>
                    <p:nvPicPr>
                      <p:cNvPr id="5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2481" y="1645200"/>
                        <a:ext cx="1297522" cy="3940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218898"/>
              </p:ext>
            </p:extLst>
          </p:nvPr>
        </p:nvGraphicFramePr>
        <p:xfrm>
          <a:off x="3076955" y="1503099"/>
          <a:ext cx="1693640" cy="716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41" name="Equation" r:id="rId5" imgW="927000" imgH="393480" progId="Equation.DSMT4">
                  <p:embed/>
                </p:oleObj>
              </mc:Choice>
              <mc:Fallback>
                <p:oleObj name="Equation" r:id="rId5" imgW="927000" imgH="393480" progId="Equation.DSMT4">
                  <p:embed/>
                  <p:pic>
                    <p:nvPicPr>
                      <p:cNvPr id="6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955" y="1503099"/>
                        <a:ext cx="1693640" cy="7163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756414"/>
              </p:ext>
            </p:extLst>
          </p:nvPr>
        </p:nvGraphicFramePr>
        <p:xfrm>
          <a:off x="1928359" y="2320528"/>
          <a:ext cx="1828324" cy="752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42" name="Equation" r:id="rId7" imgW="952200" imgH="393480" progId="Equation.DSMT4">
                  <p:embed/>
                </p:oleObj>
              </mc:Choice>
              <mc:Fallback>
                <p:oleObj name="Equation" r:id="rId7" imgW="952200" imgH="393480" progId="Equation.DSMT4">
                  <p:embed/>
                  <p:pic>
                    <p:nvPicPr>
                      <p:cNvPr id="7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359" y="2320528"/>
                        <a:ext cx="1828324" cy="7529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6902530" y="2206228"/>
            <a:ext cx="1057275" cy="1810941"/>
            <a:chOff x="4455" y="2284"/>
            <a:chExt cx="888" cy="1521"/>
          </a:xfrm>
        </p:grpSpPr>
        <p:grpSp>
          <p:nvGrpSpPr>
            <p:cNvPr id="9" name="Group 4"/>
            <p:cNvGrpSpPr>
              <a:grpSpLocks/>
            </p:cNvGrpSpPr>
            <p:nvPr/>
          </p:nvGrpSpPr>
          <p:grpSpPr bwMode="auto">
            <a:xfrm>
              <a:off x="4455" y="2284"/>
              <a:ext cx="888" cy="1521"/>
              <a:chOff x="4455" y="2284"/>
              <a:chExt cx="888" cy="1521"/>
            </a:xfrm>
          </p:grpSpPr>
          <p:graphicFrame>
            <p:nvGraphicFramePr>
              <p:cNvPr id="11" name="Object 5"/>
              <p:cNvGraphicFramePr>
                <a:graphicFrameLocks noChangeAspect="1"/>
              </p:cNvGraphicFramePr>
              <p:nvPr/>
            </p:nvGraphicFramePr>
            <p:xfrm>
              <a:off x="4455" y="2380"/>
              <a:ext cx="188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843" name="Equation" r:id="rId9" imgW="164880" imgH="190440" progId="Equation.3">
                      <p:embed/>
                    </p:oleObj>
                  </mc:Choice>
                  <mc:Fallback>
                    <p:oleObj name="Equation" r:id="rId9" imgW="164880" imgH="190440" progId="Equation.3">
                      <p:embed/>
                      <p:pic>
                        <p:nvPicPr>
                          <p:cNvPr id="11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55" y="2380"/>
                            <a:ext cx="188" cy="21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2" name="Group 6"/>
              <p:cNvGrpSpPr>
                <a:grpSpLocks/>
              </p:cNvGrpSpPr>
              <p:nvPr/>
            </p:nvGrpSpPr>
            <p:grpSpPr bwMode="auto">
              <a:xfrm>
                <a:off x="4599" y="2284"/>
                <a:ext cx="744" cy="1521"/>
                <a:chOff x="4599" y="2284"/>
                <a:chExt cx="744" cy="1521"/>
              </a:xfrm>
            </p:grpSpPr>
            <p:sp>
              <p:nvSpPr>
                <p:cNvPr id="13" name="AutoShape 7"/>
                <p:cNvSpPr>
                  <a:spLocks noChangeArrowheads="1"/>
                </p:cNvSpPr>
                <p:nvPr/>
              </p:nvSpPr>
              <p:spPr bwMode="auto">
                <a:xfrm>
                  <a:off x="4599" y="2284"/>
                  <a:ext cx="288" cy="1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6CC8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" name="Rectangle 8"/>
                <p:cNvSpPr>
                  <a:spLocks noChangeArrowheads="1"/>
                </p:cNvSpPr>
                <p:nvPr/>
              </p:nvSpPr>
              <p:spPr bwMode="auto">
                <a:xfrm rot="-1303834">
                  <a:off x="4991" y="2413"/>
                  <a:ext cx="96" cy="1392"/>
                </a:xfrm>
                <a:prstGeom prst="rect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7607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76078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pPr defTabSz="685800">
                    <a:defRPr/>
                  </a:pPr>
                  <a:endParaRPr kumimoji="1" lang="zh-CN" altLang="en-US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5" name="Oval 9"/>
                <p:cNvSpPr>
                  <a:spLocks noChangeArrowheads="1"/>
                </p:cNvSpPr>
                <p:nvPr/>
              </p:nvSpPr>
              <p:spPr bwMode="auto">
                <a:xfrm>
                  <a:off x="5242" y="3686"/>
                  <a:ext cx="101" cy="10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C20000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kumimoji="1" lang="zh-CN" altLang="en-US" baseline="-250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4707" y="2419"/>
              <a:ext cx="60" cy="4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kumimoji="1" lang="zh-CN" altLang="en-US" baseline="-25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6" name="Group 11"/>
          <p:cNvGrpSpPr>
            <a:grpSpLocks/>
          </p:cNvGrpSpPr>
          <p:nvPr/>
        </p:nvGrpSpPr>
        <p:grpSpPr bwMode="auto">
          <a:xfrm>
            <a:off x="7243048" y="2972990"/>
            <a:ext cx="261938" cy="423863"/>
            <a:chOff x="4741" y="2928"/>
            <a:chExt cx="220" cy="356"/>
          </a:xfrm>
        </p:grpSpPr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4766" y="2928"/>
              <a:ext cx="144" cy="49"/>
            </a:xfrm>
            <a:custGeom>
              <a:avLst/>
              <a:gdLst>
                <a:gd name="T0" fmla="*/ 0 w 144"/>
                <a:gd name="T1" fmla="*/ 48 h 49"/>
                <a:gd name="T2" fmla="*/ 75 w 144"/>
                <a:gd name="T3" fmla="*/ 41 h 49"/>
                <a:gd name="T4" fmla="*/ 144 w 144"/>
                <a:gd name="T5" fmla="*/ 0 h 49"/>
                <a:gd name="T6" fmla="*/ 0 60000 65536"/>
                <a:gd name="T7" fmla="*/ 0 60000 65536"/>
                <a:gd name="T8" fmla="*/ 0 60000 65536"/>
                <a:gd name="T9" fmla="*/ 0 w 144"/>
                <a:gd name="T10" fmla="*/ 0 h 49"/>
                <a:gd name="T11" fmla="*/ 144 w 144"/>
                <a:gd name="T12" fmla="*/ 49 h 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49">
                  <a:moveTo>
                    <a:pt x="0" y="48"/>
                  </a:moveTo>
                  <a:cubicBezTo>
                    <a:pt x="12" y="47"/>
                    <a:pt x="51" y="49"/>
                    <a:pt x="75" y="41"/>
                  </a:cubicBezTo>
                  <a:cubicBezTo>
                    <a:pt x="99" y="33"/>
                    <a:pt x="130" y="9"/>
                    <a:pt x="144" y="0"/>
                  </a:cubicBezTo>
                </a:path>
              </a:pathLst>
            </a:custGeom>
            <a:noFill/>
            <a:ln w="19050">
              <a:solidFill>
                <a:srgbClr val="FF3399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8" name="Object 13"/>
            <p:cNvGraphicFramePr>
              <a:graphicFrameLocks noChangeAspect="1"/>
            </p:cNvGraphicFramePr>
            <p:nvPr/>
          </p:nvGraphicFramePr>
          <p:xfrm>
            <a:off x="4741" y="3002"/>
            <a:ext cx="220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844" name="Equation" r:id="rId11" imgW="139680" imgH="177480" progId="Equation.DSMT4">
                    <p:embed/>
                  </p:oleObj>
                </mc:Choice>
                <mc:Fallback>
                  <p:oleObj name="Equation" r:id="rId11" imgW="139680" imgH="177480" progId="Equation.DSMT4">
                    <p:embed/>
                    <p:pic>
                      <p:nvPicPr>
                        <p:cNvPr id="18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1" y="3002"/>
                          <a:ext cx="220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7245430" y="2377678"/>
            <a:ext cx="0" cy="171450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20" name="Group 29"/>
          <p:cNvGrpSpPr>
            <a:grpSpLocks/>
          </p:cNvGrpSpPr>
          <p:nvPr/>
        </p:nvGrpSpPr>
        <p:grpSpPr bwMode="auto">
          <a:xfrm>
            <a:off x="7359730" y="2275284"/>
            <a:ext cx="821531" cy="1639491"/>
            <a:chOff x="4839" y="2342"/>
            <a:chExt cx="690" cy="1377"/>
          </a:xfrm>
        </p:grpSpPr>
        <p:sp>
          <p:nvSpPr>
            <p:cNvPr id="21" name="Line 30"/>
            <p:cNvSpPr>
              <a:spLocks noChangeShapeType="1"/>
            </p:cNvSpPr>
            <p:nvPr/>
          </p:nvSpPr>
          <p:spPr bwMode="auto">
            <a:xfrm flipV="1">
              <a:off x="4839" y="234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2" name="Line 31"/>
            <p:cNvSpPr>
              <a:spLocks noChangeShapeType="1"/>
            </p:cNvSpPr>
            <p:nvPr/>
          </p:nvSpPr>
          <p:spPr bwMode="auto">
            <a:xfrm flipV="1">
              <a:off x="5337" y="3623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 flipH="1" flipV="1">
              <a:off x="4935" y="2393"/>
              <a:ext cx="24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>
              <a:off x="5248" y="3052"/>
              <a:ext cx="24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5127" y="2812"/>
              <a:ext cx="21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l</a:t>
              </a:r>
            </a:p>
          </p:txBody>
        </p:sp>
      </p:grp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314509" y="3227784"/>
            <a:ext cx="293702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(2)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系统的转动动能为：</a:t>
            </a:r>
          </a:p>
        </p:txBody>
      </p:sp>
      <p:graphicFrame>
        <p:nvGraphicFramePr>
          <p:cNvPr id="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987639"/>
              </p:ext>
            </p:extLst>
          </p:nvPr>
        </p:nvGraphicFramePr>
        <p:xfrm>
          <a:off x="1742481" y="3780964"/>
          <a:ext cx="1314450" cy="727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45" name="公式" r:id="rId13" imgW="711000" imgH="393480" progId="Equation.3">
                  <p:embed/>
                </p:oleObj>
              </mc:Choice>
              <mc:Fallback>
                <p:oleObj name="公式" r:id="rId13" imgW="711000" imgH="393480" progId="Equation.3">
                  <p:embed/>
                  <p:pic>
                    <p:nvPicPr>
                      <p:cNvPr id="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2481" y="3780964"/>
                        <a:ext cx="1314450" cy="7274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450707"/>
              </p:ext>
            </p:extLst>
          </p:nvPr>
        </p:nvGraphicFramePr>
        <p:xfrm>
          <a:off x="3125511" y="3797632"/>
          <a:ext cx="2171700" cy="69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46" name="Equation" r:id="rId15" imgW="1231560" imgH="393480" progId="Equation.3">
                  <p:embed/>
                </p:oleObj>
              </mc:Choice>
              <mc:Fallback>
                <p:oleObj name="Equation" r:id="rId15" imgW="1231560" imgH="393480" progId="Equation.3">
                  <p:embed/>
                  <p:pic>
                    <p:nvPicPr>
                      <p:cNvPr id="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511" y="3797632"/>
                        <a:ext cx="2171700" cy="6941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18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3" name="Rectangle 5"/>
          <p:cNvSpPr>
            <a:spLocks noChangeArrowheads="1"/>
          </p:cNvSpPr>
          <p:nvPr/>
        </p:nvSpPr>
        <p:spPr bwMode="auto">
          <a:xfrm>
            <a:off x="1000125" y="661035"/>
            <a:ext cx="587121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(3)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系统所受重力有杆的重力和小球的重力</a:t>
            </a: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,</a:t>
            </a:r>
          </a:p>
          <a:p>
            <a:pPr defTabSz="685800"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0000FF"/>
                </a:solidFill>
                <a:latin typeface="Times New Roman" pitchFamily="18" charset="0"/>
              </a:rPr>
              <a:t>     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则系统所受重力对轴的力矩的大小为：</a:t>
            </a:r>
            <a:endParaRPr lang="en-US" altLang="zh-CN" sz="21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graphicFrame>
        <p:nvGraphicFramePr>
          <p:cNvPr id="2068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34038"/>
              </p:ext>
            </p:extLst>
          </p:nvPr>
        </p:nvGraphicFramePr>
        <p:xfrm>
          <a:off x="1378268" y="1746886"/>
          <a:ext cx="1502491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46" name="Equation" r:id="rId3" imgW="914400" imgH="228600" progId="Equation.DSMT4">
                  <p:embed/>
                </p:oleObj>
              </mc:Choice>
              <mc:Fallback>
                <p:oleObj name="Equation" r:id="rId3" imgW="914400" imgH="228600" progId="Equation.DSMT4">
                  <p:embed/>
                  <p:pic>
                    <p:nvPicPr>
                      <p:cNvPr id="206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8268" y="1746886"/>
                        <a:ext cx="1502491" cy="376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032251"/>
              </p:ext>
            </p:extLst>
          </p:nvPr>
        </p:nvGraphicFramePr>
        <p:xfrm>
          <a:off x="1700689" y="2241709"/>
          <a:ext cx="2617946" cy="63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47" name="Equation" r:id="rId5" imgW="1612800" imgH="393480" progId="Equation.DSMT4">
                  <p:embed/>
                </p:oleObj>
              </mc:Choice>
              <mc:Fallback>
                <p:oleObj name="Equation" r:id="rId5" imgW="1612800" imgH="393480" progId="Equation.DSMT4">
                  <p:embed/>
                  <p:pic>
                    <p:nvPicPr>
                      <p:cNvPr id="2068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689" y="2241709"/>
                        <a:ext cx="2617946" cy="6384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032770"/>
              </p:ext>
            </p:extLst>
          </p:nvPr>
        </p:nvGraphicFramePr>
        <p:xfrm>
          <a:off x="1699261" y="3066099"/>
          <a:ext cx="2209186" cy="646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48" name="Equation" r:id="rId7" imgW="1346040" imgH="393480" progId="Equation.DSMT4">
                  <p:embed/>
                </p:oleObj>
              </mc:Choice>
              <mc:Fallback>
                <p:oleObj name="Equation" r:id="rId7" imgW="1346040" imgH="393480" progId="Equation.DSMT4">
                  <p:embed/>
                  <p:pic>
                    <p:nvPicPr>
                      <p:cNvPr id="20685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9261" y="3066099"/>
                        <a:ext cx="2209186" cy="6467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6871098" y="2581478"/>
            <a:ext cx="496490" cy="972740"/>
            <a:chOff x="4791" y="3100"/>
            <a:chExt cx="384" cy="775"/>
          </a:xfrm>
        </p:grpSpPr>
        <p:graphicFrame>
          <p:nvGraphicFramePr>
            <p:cNvPr id="19467" name="Object 11"/>
            <p:cNvGraphicFramePr>
              <a:graphicFrameLocks noChangeAspect="1"/>
            </p:cNvGraphicFramePr>
            <p:nvPr/>
          </p:nvGraphicFramePr>
          <p:xfrm>
            <a:off x="4791" y="3580"/>
            <a:ext cx="384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949" name="Equation" r:id="rId9" imgW="279360" imgH="215640" progId="Equation.3">
                    <p:embed/>
                  </p:oleObj>
                </mc:Choice>
                <mc:Fallback>
                  <p:oleObj name="Equation" r:id="rId9" imgW="279360" imgH="215640" progId="Equation.3">
                    <p:embed/>
                    <p:pic>
                      <p:nvPicPr>
                        <p:cNvPr id="1946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1" y="3580"/>
                          <a:ext cx="384" cy="2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3" name="Line 25"/>
            <p:cNvSpPr>
              <a:spLocks noChangeShapeType="1"/>
            </p:cNvSpPr>
            <p:nvPr/>
          </p:nvSpPr>
          <p:spPr bwMode="auto">
            <a:xfrm>
              <a:off x="5031" y="3100"/>
              <a:ext cx="0" cy="480"/>
            </a:xfrm>
            <a:prstGeom prst="line">
              <a:avLst/>
            </a:prstGeom>
            <a:noFill/>
            <a:ln w="12700">
              <a:solidFill>
                <a:srgbClr val="18AE35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19473" name="Group 11"/>
          <p:cNvGrpSpPr>
            <a:grpSpLocks/>
          </p:cNvGrpSpPr>
          <p:nvPr/>
        </p:nvGrpSpPr>
        <p:grpSpPr bwMode="auto">
          <a:xfrm>
            <a:off x="6459141" y="1528965"/>
            <a:ext cx="1146572" cy="1909763"/>
            <a:chOff x="4455" y="2284"/>
            <a:chExt cx="888" cy="1521"/>
          </a:xfrm>
        </p:grpSpPr>
        <p:grpSp>
          <p:nvGrpSpPr>
            <p:cNvPr id="19487" name="Group 12"/>
            <p:cNvGrpSpPr>
              <a:grpSpLocks/>
            </p:cNvGrpSpPr>
            <p:nvPr/>
          </p:nvGrpSpPr>
          <p:grpSpPr bwMode="auto">
            <a:xfrm>
              <a:off x="4455" y="2284"/>
              <a:ext cx="888" cy="1521"/>
              <a:chOff x="4455" y="2284"/>
              <a:chExt cx="888" cy="1521"/>
            </a:xfrm>
          </p:grpSpPr>
          <p:graphicFrame>
            <p:nvGraphicFramePr>
              <p:cNvPr id="19466" name="Object 13"/>
              <p:cNvGraphicFramePr>
                <a:graphicFrameLocks noChangeAspect="1"/>
              </p:cNvGraphicFramePr>
              <p:nvPr/>
            </p:nvGraphicFramePr>
            <p:xfrm>
              <a:off x="4455" y="2380"/>
              <a:ext cx="188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3950" name="Equation" r:id="rId11" imgW="164880" imgH="190440" progId="Equation.3">
                      <p:embed/>
                    </p:oleObj>
                  </mc:Choice>
                  <mc:Fallback>
                    <p:oleObj name="Equation" r:id="rId11" imgW="164880" imgH="190440" progId="Equation.3">
                      <p:embed/>
                      <p:pic>
                        <p:nvPicPr>
                          <p:cNvPr id="19466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55" y="2380"/>
                            <a:ext cx="188" cy="21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9489" name="Group 14"/>
              <p:cNvGrpSpPr>
                <a:grpSpLocks/>
              </p:cNvGrpSpPr>
              <p:nvPr/>
            </p:nvGrpSpPr>
            <p:grpSpPr bwMode="auto">
              <a:xfrm>
                <a:off x="4599" y="2284"/>
                <a:ext cx="744" cy="1521"/>
                <a:chOff x="4599" y="2284"/>
                <a:chExt cx="744" cy="1521"/>
              </a:xfrm>
            </p:grpSpPr>
            <p:sp>
              <p:nvSpPr>
                <p:cNvPr id="19490" name="AutoShape 15"/>
                <p:cNvSpPr>
                  <a:spLocks noChangeArrowheads="1"/>
                </p:cNvSpPr>
                <p:nvPr/>
              </p:nvSpPr>
              <p:spPr bwMode="auto">
                <a:xfrm>
                  <a:off x="4599" y="2284"/>
                  <a:ext cx="288" cy="1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6CC8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864" name="Rectangle 16"/>
                <p:cNvSpPr>
                  <a:spLocks noChangeArrowheads="1"/>
                </p:cNvSpPr>
                <p:nvPr/>
              </p:nvSpPr>
              <p:spPr bwMode="auto">
                <a:xfrm rot="-1303834">
                  <a:off x="4991" y="2413"/>
                  <a:ext cx="96" cy="1392"/>
                </a:xfrm>
                <a:prstGeom prst="rect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7607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76078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pPr defTabSz="685800">
                    <a:defRPr/>
                  </a:pPr>
                  <a:endParaRPr kumimoji="1" lang="zh-CN" altLang="en-US" baseline="-2500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9492" name="Oval 17"/>
                <p:cNvSpPr>
                  <a:spLocks noChangeArrowheads="1"/>
                </p:cNvSpPr>
                <p:nvPr/>
              </p:nvSpPr>
              <p:spPr bwMode="auto">
                <a:xfrm>
                  <a:off x="5242" y="3686"/>
                  <a:ext cx="101" cy="10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C20000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kumimoji="1" lang="zh-CN" altLang="en-US" baseline="-250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19488" name="Oval 18"/>
            <p:cNvSpPr>
              <a:spLocks noChangeArrowheads="1"/>
            </p:cNvSpPr>
            <p:nvPr/>
          </p:nvSpPr>
          <p:spPr bwMode="auto">
            <a:xfrm>
              <a:off x="4707" y="2419"/>
              <a:ext cx="60" cy="4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defTabSz="685800">
                <a:defRPr/>
              </a:pPr>
              <a:endParaRPr kumimoji="1" lang="zh-CN" altLang="en-US" baseline="-25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9474" name="Group 19"/>
          <p:cNvGrpSpPr>
            <a:grpSpLocks/>
          </p:cNvGrpSpPr>
          <p:nvPr/>
        </p:nvGrpSpPr>
        <p:grpSpPr bwMode="auto">
          <a:xfrm>
            <a:off x="6842523" y="2337399"/>
            <a:ext cx="272653" cy="452438"/>
            <a:chOff x="4752" y="2928"/>
            <a:chExt cx="211" cy="360"/>
          </a:xfrm>
        </p:grpSpPr>
        <p:sp>
          <p:nvSpPr>
            <p:cNvPr id="19486" name="Freeform 20"/>
            <p:cNvSpPr>
              <a:spLocks/>
            </p:cNvSpPr>
            <p:nvPr/>
          </p:nvSpPr>
          <p:spPr bwMode="auto">
            <a:xfrm>
              <a:off x="4766" y="2928"/>
              <a:ext cx="144" cy="49"/>
            </a:xfrm>
            <a:custGeom>
              <a:avLst/>
              <a:gdLst>
                <a:gd name="T0" fmla="*/ 0 w 144"/>
                <a:gd name="T1" fmla="*/ 48 h 49"/>
                <a:gd name="T2" fmla="*/ 75 w 144"/>
                <a:gd name="T3" fmla="*/ 41 h 49"/>
                <a:gd name="T4" fmla="*/ 144 w 144"/>
                <a:gd name="T5" fmla="*/ 0 h 49"/>
                <a:gd name="T6" fmla="*/ 0 60000 65536"/>
                <a:gd name="T7" fmla="*/ 0 60000 65536"/>
                <a:gd name="T8" fmla="*/ 0 60000 65536"/>
                <a:gd name="T9" fmla="*/ 0 w 144"/>
                <a:gd name="T10" fmla="*/ 0 h 49"/>
                <a:gd name="T11" fmla="*/ 144 w 144"/>
                <a:gd name="T12" fmla="*/ 49 h 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49">
                  <a:moveTo>
                    <a:pt x="0" y="48"/>
                  </a:moveTo>
                  <a:cubicBezTo>
                    <a:pt x="12" y="47"/>
                    <a:pt x="51" y="49"/>
                    <a:pt x="75" y="41"/>
                  </a:cubicBezTo>
                  <a:cubicBezTo>
                    <a:pt x="99" y="33"/>
                    <a:pt x="130" y="9"/>
                    <a:pt x="144" y="0"/>
                  </a:cubicBezTo>
                </a:path>
              </a:pathLst>
            </a:custGeom>
            <a:noFill/>
            <a:ln w="19050">
              <a:solidFill>
                <a:srgbClr val="FF3399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19465" name="Object 21"/>
            <p:cNvGraphicFramePr>
              <a:graphicFrameLocks noChangeAspect="1"/>
            </p:cNvGraphicFramePr>
            <p:nvPr/>
          </p:nvGraphicFramePr>
          <p:xfrm>
            <a:off x="4752" y="3017"/>
            <a:ext cx="21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951" name="Equation" r:id="rId13" imgW="139680" imgH="177480" progId="Equation.DSMT4">
                    <p:embed/>
                  </p:oleObj>
                </mc:Choice>
                <mc:Fallback>
                  <p:oleObj name="Equation" r:id="rId13" imgW="139680" imgH="177480" progId="Equation.DSMT4">
                    <p:embed/>
                    <p:pic>
                      <p:nvPicPr>
                        <p:cNvPr id="19465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3017"/>
                          <a:ext cx="211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475" name="Line 22"/>
          <p:cNvSpPr>
            <a:spLocks noChangeShapeType="1"/>
          </p:cNvSpPr>
          <p:nvPr/>
        </p:nvSpPr>
        <p:spPr bwMode="auto">
          <a:xfrm>
            <a:off x="6830616" y="1709940"/>
            <a:ext cx="0" cy="1808559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19476" name="Group 26"/>
          <p:cNvGrpSpPr>
            <a:grpSpLocks/>
          </p:cNvGrpSpPr>
          <p:nvPr/>
        </p:nvGrpSpPr>
        <p:grpSpPr bwMode="auto">
          <a:xfrm>
            <a:off x="6955631" y="1601592"/>
            <a:ext cx="890588" cy="1728788"/>
            <a:chOff x="4839" y="2342"/>
            <a:chExt cx="690" cy="1377"/>
          </a:xfrm>
        </p:grpSpPr>
        <p:sp>
          <p:nvSpPr>
            <p:cNvPr id="19481" name="Line 27"/>
            <p:cNvSpPr>
              <a:spLocks noChangeShapeType="1"/>
            </p:cNvSpPr>
            <p:nvPr/>
          </p:nvSpPr>
          <p:spPr bwMode="auto">
            <a:xfrm flipV="1">
              <a:off x="4839" y="234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9482" name="Line 28"/>
            <p:cNvSpPr>
              <a:spLocks noChangeShapeType="1"/>
            </p:cNvSpPr>
            <p:nvPr/>
          </p:nvSpPr>
          <p:spPr bwMode="auto">
            <a:xfrm flipV="1">
              <a:off x="5337" y="3623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9483" name="Line 29"/>
            <p:cNvSpPr>
              <a:spLocks noChangeShapeType="1"/>
            </p:cNvSpPr>
            <p:nvPr/>
          </p:nvSpPr>
          <p:spPr bwMode="auto">
            <a:xfrm flipH="1" flipV="1">
              <a:off x="4935" y="2393"/>
              <a:ext cx="24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9484" name="Line 30"/>
            <p:cNvSpPr>
              <a:spLocks noChangeShapeType="1"/>
            </p:cNvSpPr>
            <p:nvPr/>
          </p:nvSpPr>
          <p:spPr bwMode="auto">
            <a:xfrm>
              <a:off x="5248" y="3052"/>
              <a:ext cx="24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9485" name="Rectangle 31"/>
            <p:cNvSpPr>
              <a:spLocks noChangeArrowheads="1"/>
            </p:cNvSpPr>
            <p:nvPr/>
          </p:nvSpPr>
          <p:spPr bwMode="auto">
            <a:xfrm>
              <a:off x="5127" y="2812"/>
              <a:ext cx="201" cy="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2100" b="1" i="1">
                  <a:solidFill>
                    <a:srgbClr val="1C1C1C"/>
                  </a:solidFill>
                  <a:latin typeface="Times New Roman" pitchFamily="18" charset="0"/>
                </a:rPr>
                <a:t>l</a:t>
              </a:r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7154207" y="2614219"/>
            <a:ext cx="1310878" cy="1471613"/>
            <a:chOff x="4553" y="2974"/>
            <a:chExt cx="1101" cy="1236"/>
          </a:xfrm>
        </p:grpSpPr>
        <p:graphicFrame>
          <p:nvGraphicFramePr>
            <p:cNvPr id="19464" name="Object 17"/>
            <p:cNvGraphicFramePr>
              <a:graphicFrameLocks noChangeAspect="1"/>
            </p:cNvGraphicFramePr>
            <p:nvPr/>
          </p:nvGraphicFramePr>
          <p:xfrm>
            <a:off x="5290" y="3946"/>
            <a:ext cx="2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952" name="Equation" r:id="rId15" imgW="152280" imgH="139680" progId="Equation.3">
                    <p:embed/>
                  </p:oleObj>
                </mc:Choice>
                <mc:Fallback>
                  <p:oleObj name="Equation" r:id="rId15" imgW="152280" imgH="139680" progId="Equation.3">
                    <p:embed/>
                    <p:pic>
                      <p:nvPicPr>
                        <p:cNvPr id="19464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0" y="3946"/>
                          <a:ext cx="288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0" name="Arc 34"/>
            <p:cNvSpPr>
              <a:spLocks/>
            </p:cNvSpPr>
            <p:nvPr/>
          </p:nvSpPr>
          <p:spPr bwMode="auto">
            <a:xfrm rot="11760571" flipH="1">
              <a:off x="4553" y="2974"/>
              <a:ext cx="1101" cy="1085"/>
            </a:xfrm>
            <a:custGeom>
              <a:avLst/>
              <a:gdLst>
                <a:gd name="T0" fmla="*/ 0 w 17416"/>
                <a:gd name="T1" fmla="*/ 0 h 18758"/>
                <a:gd name="T2" fmla="*/ 0 w 17416"/>
                <a:gd name="T3" fmla="*/ 0 h 18758"/>
                <a:gd name="T4" fmla="*/ 0 w 17416"/>
                <a:gd name="T5" fmla="*/ 0 h 18758"/>
                <a:gd name="T6" fmla="*/ 0 60000 65536"/>
                <a:gd name="T7" fmla="*/ 0 60000 65536"/>
                <a:gd name="T8" fmla="*/ 0 60000 65536"/>
                <a:gd name="T9" fmla="*/ 0 w 17416"/>
                <a:gd name="T10" fmla="*/ 0 h 18758"/>
                <a:gd name="T11" fmla="*/ 17416 w 17416"/>
                <a:gd name="T12" fmla="*/ 18758 h 187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16" h="18758" fill="none" extrusionOk="0">
                  <a:moveTo>
                    <a:pt x="10709" y="0"/>
                  </a:moveTo>
                  <a:cubicBezTo>
                    <a:pt x="13339" y="1501"/>
                    <a:pt x="15624" y="3539"/>
                    <a:pt x="17415" y="5981"/>
                  </a:cubicBezTo>
                </a:path>
                <a:path w="17416" h="18758" stroke="0" extrusionOk="0">
                  <a:moveTo>
                    <a:pt x="10709" y="0"/>
                  </a:moveTo>
                  <a:cubicBezTo>
                    <a:pt x="13339" y="1501"/>
                    <a:pt x="15624" y="3539"/>
                    <a:pt x="17415" y="5981"/>
                  </a:cubicBezTo>
                  <a:lnTo>
                    <a:pt x="0" y="1875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 type="stealth" w="lg" len="lg"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23"/>
          <p:cNvGrpSpPr>
            <a:grpSpLocks/>
          </p:cNvGrpSpPr>
          <p:nvPr/>
        </p:nvGrpSpPr>
        <p:grpSpPr bwMode="auto">
          <a:xfrm>
            <a:off x="7221141" y="3324428"/>
            <a:ext cx="539353" cy="983456"/>
            <a:chOff x="4774" y="3100"/>
            <a:chExt cx="418" cy="784"/>
          </a:xfrm>
        </p:grpSpPr>
        <p:graphicFrame>
          <p:nvGraphicFramePr>
            <p:cNvPr id="19463" name="Object 24"/>
            <p:cNvGraphicFramePr>
              <a:graphicFrameLocks noChangeAspect="1"/>
            </p:cNvGraphicFramePr>
            <p:nvPr/>
          </p:nvGraphicFramePr>
          <p:xfrm>
            <a:off x="4774" y="3571"/>
            <a:ext cx="418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953" name="Equation" r:id="rId17" imgW="304560" imgH="228600" progId="Equation.DSMT4">
                    <p:embed/>
                  </p:oleObj>
                </mc:Choice>
                <mc:Fallback>
                  <p:oleObj name="Equation" r:id="rId17" imgW="304560" imgH="228600" progId="Equation.DSMT4">
                    <p:embed/>
                    <p:pic>
                      <p:nvPicPr>
                        <p:cNvPr id="19463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4" y="3571"/>
                          <a:ext cx="418" cy="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9" name="Line 25"/>
            <p:cNvSpPr>
              <a:spLocks noChangeShapeType="1"/>
            </p:cNvSpPr>
            <p:nvPr/>
          </p:nvSpPr>
          <p:spPr bwMode="auto">
            <a:xfrm>
              <a:off x="5031" y="3100"/>
              <a:ext cx="0" cy="480"/>
            </a:xfrm>
            <a:prstGeom prst="line">
              <a:avLst/>
            </a:prstGeom>
            <a:noFill/>
            <a:ln w="12700">
              <a:solidFill>
                <a:srgbClr val="18AE35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6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781526" y="413386"/>
            <a:ext cx="7629525" cy="1643062"/>
            <a:chOff x="386" y="567"/>
            <a:chExt cx="6408" cy="1380"/>
          </a:xfrm>
        </p:grpSpPr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386" y="567"/>
              <a:ext cx="6408" cy="1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zh-CN" altLang="en-US" sz="2100" b="1" dirty="0">
                  <a:solidFill>
                    <a:srgbClr val="C00000"/>
                  </a:solidFill>
                  <a:latin typeface="Times New Roman" charset="0"/>
                  <a:ea typeface="宋体" charset="0"/>
                </a:rPr>
                <a:t>例</a:t>
              </a:r>
              <a:r>
                <a:rPr lang="en-US" altLang="zh-CN" sz="2100" b="1" dirty="0">
                  <a:solidFill>
                    <a:srgbClr val="C00000"/>
                  </a:solidFill>
                  <a:latin typeface="Times New Roman" charset="0"/>
                  <a:ea typeface="宋体" charset="0"/>
                </a:rPr>
                <a:t>4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水平桌面上有一质量为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</a:t>
              </a:r>
              <a:r>
                <a:rPr lang="en-US" altLang="zh-CN" sz="2100" b="1" i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m</a:t>
              </a:r>
              <a:r>
                <a:rPr lang="en-US" altLang="zh-CN" sz="2100" b="1" baseline="-25000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0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，长为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</a:t>
              </a:r>
              <a:r>
                <a:rPr lang="en-US" altLang="zh-CN" sz="2100" b="1" i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L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的细棒，可绕其一端的轴在桌面上转动，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桌面的摩擦因数为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  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，开始时细棒静止。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有一质量为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</a:t>
              </a:r>
              <a:r>
                <a:rPr lang="en-US" altLang="zh-CN" sz="2100" b="1" i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m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的子弹以速度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  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垂直细棒射入棒的另一端并留在其中和棒一起转动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,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忽略子弹重力造成的摩擦阻力矩。</a:t>
              </a:r>
              <a:endPara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graphicFrame>
          <p:nvGraphicFramePr>
            <p:cNvPr id="63504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0220855"/>
                </p:ext>
              </p:extLst>
            </p:nvPr>
          </p:nvGraphicFramePr>
          <p:xfrm>
            <a:off x="4121" y="968"/>
            <a:ext cx="25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703" name="公式" r:id="rId3" imgW="152268" imgH="164957" progId="Equation.3">
                    <p:embed/>
                  </p:oleObj>
                </mc:Choice>
                <mc:Fallback>
                  <p:oleObj name="公式" r:id="rId3" imgW="152268" imgH="164957" progId="Equation.3">
                    <p:embed/>
                    <p:pic>
                      <p:nvPicPr>
                        <p:cNvPr id="63504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1" y="968"/>
                          <a:ext cx="251" cy="272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5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6534418"/>
                </p:ext>
              </p:extLst>
            </p:nvPr>
          </p:nvGraphicFramePr>
          <p:xfrm>
            <a:off x="2983" y="1224"/>
            <a:ext cx="295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704" name="Equation" r:id="rId5" imgW="177646" imgH="228402" progId="">
                    <p:embed/>
                  </p:oleObj>
                </mc:Choice>
                <mc:Fallback>
                  <p:oleObj name="Equation" r:id="rId5" imgW="177646" imgH="228402" progId="">
                    <p:embed/>
                    <p:pic>
                      <p:nvPicPr>
                        <p:cNvPr id="63505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3" y="1224"/>
                          <a:ext cx="295" cy="379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527357" y="2533888"/>
            <a:ext cx="2970610" cy="1512094"/>
            <a:chOff x="1701" y="2523"/>
            <a:chExt cx="2495" cy="1270"/>
          </a:xfrm>
        </p:grpSpPr>
        <p:sp>
          <p:nvSpPr>
            <p:cNvPr id="63494" name="Line 6"/>
            <p:cNvSpPr>
              <a:spLocks noChangeShapeType="1"/>
            </p:cNvSpPr>
            <p:nvPr/>
          </p:nvSpPr>
          <p:spPr bwMode="auto">
            <a:xfrm>
              <a:off x="2971" y="3203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63492" name="AutoShape 4"/>
            <p:cNvSpPr>
              <a:spLocks noChangeArrowheads="1"/>
            </p:cNvSpPr>
            <p:nvPr/>
          </p:nvSpPr>
          <p:spPr bwMode="auto">
            <a:xfrm>
              <a:off x="1701" y="2750"/>
              <a:ext cx="2495" cy="862"/>
            </a:xfrm>
            <a:prstGeom prst="parallelogram">
              <a:avLst>
                <a:gd name="adj" fmla="val 72361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63493" name="Line 5"/>
            <p:cNvSpPr>
              <a:spLocks noChangeShapeType="1"/>
            </p:cNvSpPr>
            <p:nvPr/>
          </p:nvSpPr>
          <p:spPr bwMode="auto">
            <a:xfrm>
              <a:off x="2971" y="2523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63495" name="Rectangle 7"/>
            <p:cNvSpPr>
              <a:spLocks noChangeArrowheads="1"/>
            </p:cNvSpPr>
            <p:nvPr/>
          </p:nvSpPr>
          <p:spPr bwMode="auto">
            <a:xfrm>
              <a:off x="2979" y="3067"/>
              <a:ext cx="681" cy="46"/>
            </a:xfrm>
            <a:prstGeom prst="rect">
              <a:avLst/>
            </a:prstGeom>
            <a:solidFill>
              <a:srgbClr val="00B0F0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63497" name="Oval 9"/>
            <p:cNvSpPr>
              <a:spLocks noChangeArrowheads="1"/>
            </p:cNvSpPr>
            <p:nvPr/>
          </p:nvSpPr>
          <p:spPr bwMode="auto">
            <a:xfrm>
              <a:off x="3411" y="3354"/>
              <a:ext cx="46" cy="4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63498" name="Line 10"/>
            <p:cNvSpPr>
              <a:spLocks noChangeShapeType="1"/>
            </p:cNvSpPr>
            <p:nvPr/>
          </p:nvSpPr>
          <p:spPr bwMode="auto">
            <a:xfrm flipV="1">
              <a:off x="3449" y="3135"/>
              <a:ext cx="181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graphicFrame>
          <p:nvGraphicFramePr>
            <p:cNvPr id="63499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3160" y="3233"/>
            <a:ext cx="268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705" name="公式" r:id="rId7" imgW="177646" imgH="228402" progId="Equation.3">
                    <p:embed/>
                  </p:oleObj>
                </mc:Choice>
                <mc:Fallback>
                  <p:oleObj name="公式" r:id="rId7" imgW="177646" imgH="228402" progId="Equation.3">
                    <p:embed/>
                    <p:pic>
                      <p:nvPicPr>
                        <p:cNvPr id="6349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0" y="3233"/>
                          <a:ext cx="268" cy="344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43" y="3315"/>
            <a:ext cx="272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706" name="公式" r:id="rId9" imgW="164957" imgH="139579" progId="Equation.3">
                    <p:embed/>
                  </p:oleObj>
                </mc:Choice>
                <mc:Fallback>
                  <p:oleObj name="公式" r:id="rId9" imgW="164957" imgH="139579" progId="Equation.3">
                    <p:embed/>
                    <p:pic>
                      <p:nvPicPr>
                        <p:cNvPr id="6350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3" y="3315"/>
                          <a:ext cx="272" cy="230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1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3098" y="2750"/>
            <a:ext cx="335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707" name="公式" r:id="rId11" imgW="203112" imgH="228501" progId="Equation.3">
                    <p:embed/>
                  </p:oleObj>
                </mc:Choice>
                <mc:Fallback>
                  <p:oleObj name="公式" r:id="rId11" imgW="203112" imgH="228501" progId="Equation.3">
                    <p:embed/>
                    <p:pic>
                      <p:nvPicPr>
                        <p:cNvPr id="6350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2750"/>
                          <a:ext cx="335" cy="37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灯片编号占位符 1"/>
          <p:cNvSpPr txBox="1">
            <a:spLocks/>
          </p:cNvSpPr>
          <p:nvPr/>
        </p:nvSpPr>
        <p:spPr bwMode="auto">
          <a:xfrm>
            <a:off x="7591425" y="4945856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b="0" i="0" kern="12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defTabSz="685800">
              <a:defRPr/>
            </a:pPr>
            <a:fld id="{2408889A-61E6-4B5C-A9AF-1DD87C42CAE9}" type="slidenum">
              <a:rPr lang="en-US" altLang="zh-CN" sz="1050">
                <a:solidFill>
                  <a:srgbClr val="000000"/>
                </a:solidFill>
                <a:latin typeface="Times New Roman"/>
              </a:rPr>
              <a:pPr defTabSz="685800">
                <a:defRPr/>
              </a:pPr>
              <a:t>42</a:t>
            </a:fld>
            <a:endParaRPr lang="en-US" altLang="zh-CN" sz="1050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60933" y="2229624"/>
            <a:ext cx="5614349" cy="2065854"/>
            <a:chOff x="871461" y="2212359"/>
            <a:chExt cx="5614349" cy="2065854"/>
          </a:xfrm>
        </p:grpSpPr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1317782" y="2246888"/>
              <a:ext cx="5168028" cy="203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altLang="zh-CN" sz="2100" b="1" dirty="0" smtClean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(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1)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子弹射入棒后细棒</a:t>
              </a:r>
              <a:endPara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  <a:sym typeface="Wingdings" charset="0"/>
              </a:endParaRPr>
            </a:p>
            <a:p>
              <a:pPr defTabSz="685800">
                <a:lnSpc>
                  <a:spcPct val="120000"/>
                </a:lnSpc>
                <a:defRPr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     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所获得的共同角速度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;</a:t>
              </a:r>
            </a:p>
            <a:p>
              <a:pPr defTabSz="685800">
                <a:lnSpc>
                  <a:spcPct val="120000"/>
                </a:lnSpc>
                <a:defRPr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(2)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细棒停止转动需经过</a:t>
              </a:r>
              <a:endPara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  <a:sym typeface="Wingdings" charset="0"/>
              </a:endParaRPr>
            </a:p>
            <a:p>
              <a:pPr defTabSz="685800">
                <a:lnSpc>
                  <a:spcPct val="120000"/>
                </a:lnSpc>
                <a:defRPr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     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的时间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;</a:t>
              </a:r>
            </a:p>
            <a:p>
              <a:pPr defTabSz="685800">
                <a:lnSpc>
                  <a:spcPct val="120000"/>
                </a:lnSpc>
                <a:defRPr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(3)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  <a:sym typeface="Wingdings" charset="0"/>
                </a:rPr>
                <a:t>细棒在桌面上转动的圈数。</a:t>
              </a:r>
              <a:endPara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71461" y="2212359"/>
              <a:ext cx="590226" cy="435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zh-CN" altLang="en-US" sz="2100" b="1" dirty="0">
                  <a:solidFill>
                    <a:srgbClr val="C00000"/>
                  </a:solidFill>
                  <a:latin typeface="Times New Roman" charset="0"/>
                  <a:ea typeface="宋体" charset="0"/>
                </a:rPr>
                <a:t>求</a:t>
              </a:r>
              <a:r>
                <a:rPr lang="en-US" altLang="zh-CN" b="1" dirty="0">
                  <a:solidFill>
                    <a:srgbClr val="C00000"/>
                  </a:solidFill>
                  <a:latin typeface="Times New Roman" charset="0"/>
                  <a:ea typeface="宋体" charset="0"/>
                </a:rPr>
                <a:t>: </a:t>
              </a:r>
              <a:endParaRPr lang="en-US" altLang="zh-CN" b="1" dirty="0">
                <a:solidFill>
                  <a:srgbClr val="C00000"/>
                </a:solidFill>
                <a:latin typeface="Times New Roman" charset="0"/>
                <a:ea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12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547688" y="419576"/>
            <a:ext cx="437972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C00000"/>
                </a:solidFill>
                <a:latin typeface="Times New Roman" charset="0"/>
                <a:ea typeface="宋体" charset="0"/>
              </a:rPr>
              <a:t>解</a:t>
            </a:r>
            <a:r>
              <a:rPr lang="en-US" altLang="zh-CN" sz="2100" b="1" dirty="0">
                <a:solidFill>
                  <a:srgbClr val="C00000"/>
                </a:solidFill>
                <a:latin typeface="Times New Roman" charset="0"/>
                <a:ea typeface="宋体" charset="0"/>
              </a:rPr>
              <a:t>:</a:t>
            </a:r>
            <a:r>
              <a: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 </a:t>
            </a:r>
            <a:r>
              <a:rPr lang="en-US" altLang="zh-CN" sz="2100" b="1" dirty="0" smtClean="0">
                <a:solidFill>
                  <a:srgbClr val="000000"/>
                </a:solidFill>
                <a:latin typeface="Times New Roman" charset="0"/>
                <a:ea typeface="宋体" charset="0"/>
                <a:sym typeface="Wingdings" charset="0"/>
              </a:rPr>
              <a:t>(1)</a:t>
            </a:r>
            <a:r>
              <a:rPr lang="zh-CN" altLang="en-US" sz="2100" b="1" dirty="0" smtClean="0">
                <a:solidFill>
                  <a:srgbClr val="000000"/>
                </a:solidFill>
                <a:latin typeface="Times New Roman" charset="0"/>
                <a:ea typeface="宋体" charset="0"/>
                <a:sym typeface="Wingdings" charset="0"/>
              </a:rPr>
              <a:t> 碰撞</a:t>
            </a:r>
            <a:r>
              <a:rPr lang="zh-CN" altLang="en-US" sz="2100" b="1" dirty="0">
                <a:solidFill>
                  <a:srgbClr val="000000"/>
                </a:solidFill>
                <a:latin typeface="Times New Roman" charset="0"/>
                <a:ea typeface="宋体" charset="0"/>
                <a:sym typeface="Wingdings" charset="0"/>
              </a:rPr>
              <a:t>过程中系统</a:t>
            </a:r>
            <a:r>
              <a:rPr lang="zh-CN" altLang="en-US" sz="2100" b="1" dirty="0">
                <a:solidFill>
                  <a:srgbClr val="0000FF"/>
                </a:solidFill>
                <a:latin typeface="Times New Roman" charset="0"/>
                <a:ea typeface="宋体" charset="0"/>
                <a:sym typeface="Wingdings" charset="0"/>
              </a:rPr>
              <a:t>角动量守恒</a:t>
            </a:r>
            <a:r>
              <a: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  <a:sym typeface="Wingdings" charset="0"/>
              </a:rPr>
              <a:t>  </a:t>
            </a:r>
            <a:endParaRPr lang="en-US" altLang="zh-CN" sz="2100" b="1" dirty="0">
              <a:solidFill>
                <a:srgbClr val="000000"/>
              </a:solidFill>
              <a:latin typeface="Times New Roman" charset="0"/>
              <a:ea typeface="宋体" charset="0"/>
            </a:endParaRPr>
          </a:p>
        </p:txBody>
      </p:sp>
      <p:graphicFrame>
        <p:nvGraphicFramePr>
          <p:cNvPr id="6452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588018"/>
              </p:ext>
            </p:extLst>
          </p:nvPr>
        </p:nvGraphicFramePr>
        <p:xfrm>
          <a:off x="967979" y="1073024"/>
          <a:ext cx="2177653" cy="427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77" name="Equation" r:id="rId3" imgW="1231560" imgH="241200" progId="Equation.DSMT4">
                  <p:embed/>
                </p:oleObj>
              </mc:Choice>
              <mc:Fallback>
                <p:oleObj name="Equation" r:id="rId3" imgW="1231560" imgH="241200" progId="Equation.DSMT4">
                  <p:embed/>
                  <p:pic>
                    <p:nvPicPr>
                      <p:cNvPr id="6452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979" y="1073024"/>
                        <a:ext cx="2177653" cy="427434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525977" y="961296"/>
            <a:ext cx="1883569" cy="670322"/>
            <a:chOff x="373" y="1237"/>
            <a:chExt cx="1582" cy="563"/>
          </a:xfrm>
        </p:grpSpPr>
        <p:sp>
          <p:nvSpPr>
            <p:cNvPr id="64528" name="Text Box 16"/>
            <p:cNvSpPr txBox="1">
              <a:spLocks noChangeArrowheads="1"/>
            </p:cNvSpPr>
            <p:nvPr/>
          </p:nvSpPr>
          <p:spPr bwMode="auto">
            <a:xfrm>
              <a:off x="373" y="1353"/>
              <a:ext cx="667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其中</a:t>
              </a:r>
              <a:r>
                <a:rPr lang="en-US" altLang="zh-CN" sz="2100" b="1" dirty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</a:t>
              </a:r>
            </a:p>
          </p:txBody>
        </p:sp>
        <p:graphicFrame>
          <p:nvGraphicFramePr>
            <p:cNvPr id="64529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957" y="1237"/>
            <a:ext cx="998" cy="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78" name="Equation" r:id="rId5" imgW="698197" imgH="393529" progId="Equation.DSMT4">
                    <p:embed/>
                  </p:oleObj>
                </mc:Choice>
                <mc:Fallback>
                  <p:oleObj name="Equation" r:id="rId5" imgW="698197" imgH="393529" progId="Equation.DSMT4">
                    <p:embed/>
                    <p:pic>
                      <p:nvPicPr>
                        <p:cNvPr id="6452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7" y="1237"/>
                          <a:ext cx="998" cy="56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FF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881062" y="1738408"/>
            <a:ext cx="2351485" cy="715566"/>
            <a:chOff x="406" y="1921"/>
            <a:chExt cx="1975" cy="601"/>
          </a:xfrm>
        </p:grpSpPr>
        <p:sp>
          <p:nvSpPr>
            <p:cNvPr id="64530" name="Text Box 18"/>
            <p:cNvSpPr txBox="1">
              <a:spLocks noChangeArrowheads="1"/>
            </p:cNvSpPr>
            <p:nvPr/>
          </p:nvSpPr>
          <p:spPr bwMode="auto">
            <a:xfrm>
              <a:off x="406" y="2053"/>
              <a:ext cx="723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2100" b="1" dirty="0" smtClean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解得</a:t>
              </a:r>
              <a:r>
                <a:rPr lang="en-US" altLang="zh-CN" sz="2100" b="1" dirty="0" smtClean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 </a:t>
              </a:r>
              <a:endPara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graphicFrame>
          <p:nvGraphicFramePr>
            <p:cNvPr id="64531" name="Object 19"/>
            <p:cNvGraphicFramePr>
              <a:graphicFrameLocks noChangeAspect="1"/>
            </p:cNvGraphicFramePr>
            <p:nvPr>
              <p:extLst/>
            </p:nvPr>
          </p:nvGraphicFramePr>
          <p:xfrm>
            <a:off x="968" y="1921"/>
            <a:ext cx="1413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79" name="公式" r:id="rId7" imgW="1016000" imgH="431800" progId="Equation.3">
                    <p:embed/>
                  </p:oleObj>
                </mc:Choice>
                <mc:Fallback>
                  <p:oleObj name="公式" r:id="rId7" imgW="1016000" imgH="431800" progId="Equation.3">
                    <p:embed/>
                    <p:pic>
                      <p:nvPicPr>
                        <p:cNvPr id="64531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8" y="1921"/>
                          <a:ext cx="1413" cy="601"/>
                        </a:xfrm>
                        <a:prstGeom prst="rect">
                          <a:avLst/>
                        </a:prstGeom>
                        <a:noFill/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532" name="Text Box 20"/>
          <p:cNvSpPr txBox="1">
            <a:spLocks noChangeArrowheads="1"/>
          </p:cNvSpPr>
          <p:nvPr/>
        </p:nvSpPr>
        <p:spPr bwMode="auto">
          <a:xfrm>
            <a:off x="961381" y="2691925"/>
            <a:ext cx="582994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(2) </a:t>
            </a:r>
            <a:r>
              <a:rPr lang="zh-CN" altLang="en-US" sz="2100" b="1" dirty="0" smtClean="0">
                <a:solidFill>
                  <a:srgbClr val="000000"/>
                </a:solidFill>
                <a:latin typeface="Times New Roman" charset="0"/>
                <a:ea typeface="宋体" charset="0"/>
              </a:rPr>
              <a:t>如图，质量</a:t>
            </a:r>
            <a:r>
              <a:rPr lang="zh-CN" altLang="en-US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元所受</a:t>
            </a:r>
            <a:r>
              <a:rPr lang="zh-CN" altLang="en-US" sz="2100" b="1" dirty="0" smtClean="0">
                <a:solidFill>
                  <a:srgbClr val="0000FF"/>
                </a:solidFill>
                <a:latin typeface="Times New Roman" charset="0"/>
                <a:ea typeface="宋体" charset="0"/>
              </a:rPr>
              <a:t>摩擦力对</a:t>
            </a:r>
            <a:r>
              <a:rPr lang="zh-CN" altLang="en-US" sz="2100" b="1" dirty="0">
                <a:solidFill>
                  <a:srgbClr val="0000FF"/>
                </a:solidFill>
                <a:latin typeface="Times New Roman" charset="0"/>
                <a:ea typeface="宋体" charset="0"/>
              </a:rPr>
              <a:t>转轴的力矩</a:t>
            </a:r>
            <a:r>
              <a:rPr lang="zh-CN" altLang="en-US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  </a:t>
            </a:r>
          </a:p>
        </p:txBody>
      </p:sp>
      <p:graphicFrame>
        <p:nvGraphicFramePr>
          <p:cNvPr id="6453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369774"/>
              </p:ext>
            </p:extLst>
          </p:nvPr>
        </p:nvGraphicFramePr>
        <p:xfrm>
          <a:off x="974829" y="3238908"/>
          <a:ext cx="3525441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80" name="Equation" r:id="rId9" imgW="1955520" imgH="393480" progId="Equation.DSMT4">
                  <p:embed/>
                </p:oleObj>
              </mc:Choice>
              <mc:Fallback>
                <p:oleObj name="Equation" r:id="rId9" imgW="1955520" imgH="393480" progId="Equation.DSMT4">
                  <p:embed/>
                  <p:pic>
                    <p:nvPicPr>
                      <p:cNvPr id="6453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829" y="3238908"/>
                        <a:ext cx="3525441" cy="709613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灯片编号占位符 1"/>
          <p:cNvSpPr txBox="1">
            <a:spLocks/>
          </p:cNvSpPr>
          <p:nvPr/>
        </p:nvSpPr>
        <p:spPr bwMode="auto">
          <a:xfrm>
            <a:off x="7530105" y="4964906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b="0" i="0" kern="12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defTabSz="685800">
              <a:defRPr/>
            </a:pPr>
            <a:fld id="{2408889A-61E6-4B5C-A9AF-1DD87C42CAE9}" type="slidenum">
              <a:rPr lang="en-US" altLang="zh-CN" sz="1050">
                <a:solidFill>
                  <a:srgbClr val="000000"/>
                </a:solidFill>
                <a:latin typeface="Times New Roman"/>
              </a:rPr>
              <a:pPr defTabSz="685800">
                <a:defRPr/>
              </a:pPr>
              <a:t>43</a:t>
            </a:fld>
            <a:endParaRPr lang="en-US" altLang="zh-CN" sz="1050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23" name="Group 18"/>
          <p:cNvGrpSpPr>
            <a:grpSpLocks/>
          </p:cNvGrpSpPr>
          <p:nvPr/>
        </p:nvGrpSpPr>
        <p:grpSpPr bwMode="auto">
          <a:xfrm>
            <a:off x="5942291" y="423267"/>
            <a:ext cx="2970610" cy="1512094"/>
            <a:chOff x="1701" y="2523"/>
            <a:chExt cx="2495" cy="1270"/>
          </a:xfrm>
        </p:grpSpPr>
        <p:sp>
          <p:nvSpPr>
            <p:cNvPr id="24" name="Line 6"/>
            <p:cNvSpPr>
              <a:spLocks noChangeShapeType="1"/>
            </p:cNvSpPr>
            <p:nvPr/>
          </p:nvSpPr>
          <p:spPr bwMode="auto">
            <a:xfrm>
              <a:off x="2971" y="3203"/>
              <a:ext cx="0" cy="5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36" name="AutoShape 4"/>
            <p:cNvSpPr>
              <a:spLocks noChangeArrowheads="1"/>
            </p:cNvSpPr>
            <p:nvPr/>
          </p:nvSpPr>
          <p:spPr bwMode="auto">
            <a:xfrm>
              <a:off x="1701" y="2750"/>
              <a:ext cx="2495" cy="862"/>
            </a:xfrm>
            <a:prstGeom prst="parallelogram">
              <a:avLst>
                <a:gd name="adj" fmla="val 72361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37" name="Line 5"/>
            <p:cNvSpPr>
              <a:spLocks noChangeShapeType="1"/>
            </p:cNvSpPr>
            <p:nvPr/>
          </p:nvSpPr>
          <p:spPr bwMode="auto">
            <a:xfrm>
              <a:off x="2971" y="2523"/>
              <a:ext cx="0" cy="5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2979" y="3067"/>
              <a:ext cx="681" cy="46"/>
            </a:xfrm>
            <a:prstGeom prst="rect">
              <a:avLst/>
            </a:prstGeom>
            <a:solidFill>
              <a:srgbClr val="00B0F0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3411" y="3354"/>
              <a:ext cx="46" cy="4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V="1">
              <a:off x="3449" y="3135"/>
              <a:ext cx="181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graphicFrame>
          <p:nvGraphicFramePr>
            <p:cNvPr id="41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3160" y="3233"/>
            <a:ext cx="268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81" name="公式" r:id="rId11" imgW="177646" imgH="228402" progId="Equation.3">
                    <p:embed/>
                  </p:oleObj>
                </mc:Choice>
                <mc:Fallback>
                  <p:oleObj name="公式" r:id="rId11" imgW="177646" imgH="228402" progId="Equation.3">
                    <p:embed/>
                    <p:pic>
                      <p:nvPicPr>
                        <p:cNvPr id="4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0" y="3233"/>
                          <a:ext cx="268" cy="344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43" y="3315"/>
            <a:ext cx="272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82" name="公式" r:id="rId13" imgW="164957" imgH="139579" progId="Equation.3">
                    <p:embed/>
                  </p:oleObj>
                </mc:Choice>
                <mc:Fallback>
                  <p:oleObj name="公式" r:id="rId13" imgW="164957" imgH="139579" progId="Equation.3">
                    <p:embed/>
                    <p:pic>
                      <p:nvPicPr>
                        <p:cNvPr id="4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3" y="3315"/>
                          <a:ext cx="272" cy="230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3098" y="2750"/>
            <a:ext cx="335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83" name="公式" r:id="rId15" imgW="203112" imgH="228501" progId="Equation.3">
                    <p:embed/>
                  </p:oleObj>
                </mc:Choice>
                <mc:Fallback>
                  <p:oleObj name="公式" r:id="rId15" imgW="203112" imgH="228501" progId="Equation.3">
                    <p:embed/>
                    <p:pic>
                      <p:nvPicPr>
                        <p:cNvPr id="4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2750"/>
                          <a:ext cx="335" cy="37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6259563" y="3125240"/>
            <a:ext cx="2423517" cy="736838"/>
            <a:chOff x="5872004" y="4074795"/>
            <a:chExt cx="3231356" cy="982446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6292751" y="4622795"/>
              <a:ext cx="2477235" cy="476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Line 20"/>
            <p:cNvSpPr>
              <a:spLocks noChangeShapeType="1"/>
            </p:cNvSpPr>
            <p:nvPr/>
          </p:nvSpPr>
          <p:spPr bwMode="auto">
            <a:xfrm rot="16200000">
              <a:off x="6661984" y="4478030"/>
              <a:ext cx="0" cy="72355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aphicFrame>
          <p:nvGraphicFramePr>
            <p:cNvPr id="61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6516309"/>
                </p:ext>
              </p:extLst>
            </p:nvPr>
          </p:nvGraphicFramePr>
          <p:xfrm>
            <a:off x="6476457" y="4690528"/>
            <a:ext cx="333375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84" name="Equation" r:id="rId17" imgW="126720" imgH="139680" progId="Equation.DSMT4">
                    <p:embed/>
                  </p:oleObj>
                </mc:Choice>
                <mc:Fallback>
                  <p:oleObj name="Equation" r:id="rId17" imgW="126720" imgH="139680" progId="Equation.DSMT4">
                    <p:embed/>
                    <p:pic>
                      <p:nvPicPr>
                        <p:cNvPr id="6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6457" y="4690528"/>
                          <a:ext cx="333375" cy="3667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6292750" y="4587394"/>
              <a:ext cx="2016000" cy="73025"/>
            </a:xfrm>
            <a:prstGeom prst="rect">
              <a:avLst/>
            </a:prstGeom>
            <a:solidFill>
              <a:srgbClr val="00B0F0">
                <a:alpha val="29000"/>
              </a:srgbClr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54" name="Rectangle 7"/>
            <p:cNvSpPr>
              <a:spLocks noChangeArrowheads="1"/>
            </p:cNvSpPr>
            <p:nvPr/>
          </p:nvSpPr>
          <p:spPr bwMode="auto">
            <a:xfrm>
              <a:off x="6969760" y="4589934"/>
              <a:ext cx="108000" cy="7302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graphicFrame>
          <p:nvGraphicFramePr>
            <p:cNvPr id="55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5872004" y="4458806"/>
            <a:ext cx="333375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85" name="Equation" r:id="rId19" imgW="126720" imgH="139680" progId="Equation.DSMT4">
                    <p:embed/>
                  </p:oleObj>
                </mc:Choice>
                <mc:Fallback>
                  <p:oleObj name="Equation" r:id="rId19" imgW="126720" imgH="139680" progId="Equation.DSMT4">
                    <p:embed/>
                    <p:pic>
                      <p:nvPicPr>
                        <p:cNvPr id="5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2004" y="4458806"/>
                          <a:ext cx="333375" cy="36671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8769985" y="4458806"/>
            <a:ext cx="333375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86" name="Equation" r:id="rId21" imgW="126720" imgH="139680" progId="Equation.DSMT4">
                    <p:embed/>
                  </p:oleObj>
                </mc:Choice>
                <mc:Fallback>
                  <p:oleObj name="Equation" r:id="rId21" imgW="126720" imgH="139680" progId="Equation.DSMT4">
                    <p:embed/>
                    <p:pic>
                      <p:nvPicPr>
                        <p:cNvPr id="56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69985" y="4458806"/>
                          <a:ext cx="333375" cy="36671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6820218" y="4074795"/>
            <a:ext cx="500062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87" name="Equation" r:id="rId22" imgW="190440" imgH="177480" progId="Equation.DSMT4">
                    <p:embed/>
                  </p:oleObj>
                </mc:Choice>
                <mc:Fallback>
                  <p:oleObj name="Equation" r:id="rId22" imgW="190440" imgH="177480" progId="Equation.DSMT4">
                    <p:embed/>
                    <p:pic>
                      <p:nvPicPr>
                        <p:cNvPr id="5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20218" y="4074795"/>
                          <a:ext cx="500062" cy="4667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Line 5"/>
            <p:cNvSpPr>
              <a:spLocks noChangeShapeType="1"/>
            </p:cNvSpPr>
            <p:nvPr/>
          </p:nvSpPr>
          <p:spPr bwMode="auto">
            <a:xfrm>
              <a:off x="6300207" y="4673120"/>
              <a:ext cx="0" cy="263985"/>
            </a:xfrm>
            <a:prstGeom prst="line">
              <a:avLst/>
            </a:prstGeom>
            <a:noFill/>
            <a:ln w="0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  <p:sp>
          <p:nvSpPr>
            <p:cNvPr id="59" name="Line 5"/>
            <p:cNvSpPr>
              <a:spLocks noChangeShapeType="1"/>
            </p:cNvSpPr>
            <p:nvPr/>
          </p:nvSpPr>
          <p:spPr bwMode="auto">
            <a:xfrm>
              <a:off x="7023760" y="4673119"/>
              <a:ext cx="0" cy="263985"/>
            </a:xfrm>
            <a:prstGeom prst="line">
              <a:avLst/>
            </a:prstGeom>
            <a:noFill/>
            <a:ln w="0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2400" b="1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5417" y="4033908"/>
            <a:ext cx="5321098" cy="671441"/>
            <a:chOff x="855417" y="4033908"/>
            <a:chExt cx="5321098" cy="671441"/>
          </a:xfrm>
        </p:grpSpPr>
        <p:graphicFrame>
          <p:nvGraphicFramePr>
            <p:cNvPr id="34" name="对象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8549570"/>
                </p:ext>
              </p:extLst>
            </p:nvPr>
          </p:nvGraphicFramePr>
          <p:xfrm>
            <a:off x="2582328" y="4033908"/>
            <a:ext cx="3594187" cy="671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88" name="Equation" r:id="rId24" imgW="2095200" imgH="393480" progId="Equation.DSMT4">
                    <p:embed/>
                  </p:oleObj>
                </mc:Choice>
                <mc:Fallback>
                  <p:oleObj name="Equation" r:id="rId24" imgW="2095200" imgH="393480" progId="Equation.DSMT4">
                    <p:embed/>
                    <p:pic>
                      <p:nvPicPr>
                        <p:cNvPr id="2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2328" y="4033908"/>
                          <a:ext cx="3594187" cy="671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855417" y="4155207"/>
              <a:ext cx="1944763" cy="415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2100" b="1" dirty="0">
                  <a:solidFill>
                    <a:srgbClr val="0000FF"/>
                  </a:solidFill>
                  <a:latin typeface="Times New Roman" charset="0"/>
                  <a:ea typeface="宋体" charset="0"/>
                </a:rPr>
                <a:t>总的</a:t>
              </a:r>
              <a:r>
                <a:rPr lang="zh-CN" altLang="en-US" sz="2100" b="1" dirty="0" smtClean="0">
                  <a:solidFill>
                    <a:srgbClr val="0000FF"/>
                  </a:solidFill>
                  <a:latin typeface="Times New Roman" charset="0"/>
                  <a:ea typeface="宋体" charset="0"/>
                </a:rPr>
                <a:t>摩擦力矩</a:t>
              </a:r>
              <a:r>
                <a:rPr lang="en-US" altLang="zh-CN" sz="2100" b="1" dirty="0" smtClean="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  </a:t>
              </a:r>
              <a:endPara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471487" y="580148"/>
            <a:ext cx="2351926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由</a:t>
            </a:r>
            <a:r>
              <a:rPr lang="zh-CN" altLang="en-US" sz="2100" b="1" dirty="0">
                <a:solidFill>
                  <a:srgbClr val="0000FF"/>
                </a:solidFill>
                <a:latin typeface="Times New Roman" charset="0"/>
                <a:ea typeface="宋体" charset="0"/>
              </a:rPr>
              <a:t>角动量定理</a:t>
            </a:r>
            <a:r>
              <a:rPr lang="zh-CN" altLang="en-US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得：</a:t>
            </a:r>
            <a:endParaRPr lang="en-US" altLang="zh-CN" sz="2100" b="1" dirty="0">
              <a:solidFill>
                <a:srgbClr val="000000"/>
              </a:solidFill>
              <a:latin typeface="Times New Roman" charset="0"/>
              <a:ea typeface="宋体" charset="0"/>
            </a:endParaRPr>
          </a:p>
        </p:txBody>
      </p:sp>
      <p:graphicFrame>
        <p:nvGraphicFramePr>
          <p:cNvPr id="655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425172"/>
              </p:ext>
            </p:extLst>
          </p:nvPr>
        </p:nvGraphicFramePr>
        <p:xfrm>
          <a:off x="2571131" y="475682"/>
          <a:ext cx="3790857" cy="659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39" name="公式" r:id="rId3" imgW="2324100" imgH="393700" progId="Equation.3">
                  <p:embed/>
                </p:oleObj>
              </mc:Choice>
              <mc:Fallback>
                <p:oleObj name="公式" r:id="rId3" imgW="2324100" imgH="393700" progId="Equation.3">
                  <p:embed/>
                  <p:pic>
                    <p:nvPicPr>
                      <p:cNvPr id="655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131" y="475682"/>
                        <a:ext cx="3790857" cy="659698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1757220" y="1435975"/>
            <a:ext cx="113204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解得：</a:t>
            </a:r>
            <a:r>
              <a: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  </a:t>
            </a:r>
          </a:p>
        </p:txBody>
      </p:sp>
      <p:graphicFrame>
        <p:nvGraphicFramePr>
          <p:cNvPr id="655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18247"/>
              </p:ext>
            </p:extLst>
          </p:nvPr>
        </p:nvGraphicFramePr>
        <p:xfrm>
          <a:off x="2571131" y="1307902"/>
          <a:ext cx="1269349" cy="691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40" name="公式" r:id="rId5" imgW="748975" imgH="431613" progId="Equation.3">
                  <p:embed/>
                </p:oleObj>
              </mc:Choice>
              <mc:Fallback>
                <p:oleObj name="公式" r:id="rId5" imgW="748975" imgH="431613" progId="Equation.3">
                  <p:embed/>
                  <p:pic>
                    <p:nvPicPr>
                      <p:cNvPr id="6554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131" y="1307902"/>
                        <a:ext cx="1269349" cy="691717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471487" y="2236829"/>
            <a:ext cx="3884397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(3) </a:t>
            </a:r>
            <a:r>
              <a:rPr lang="zh-CN" altLang="en-US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由定轴转动的动能定理得：</a:t>
            </a:r>
            <a:r>
              <a: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 </a:t>
            </a:r>
          </a:p>
        </p:txBody>
      </p:sp>
      <p:graphicFrame>
        <p:nvGraphicFramePr>
          <p:cNvPr id="655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963738"/>
              </p:ext>
            </p:extLst>
          </p:nvPr>
        </p:nvGraphicFramePr>
        <p:xfrm>
          <a:off x="4091465" y="2151208"/>
          <a:ext cx="3333170" cy="661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41" name="公式" r:id="rId7" imgW="1981200" imgH="393700" progId="Equation.3">
                  <p:embed/>
                </p:oleObj>
              </mc:Choice>
              <mc:Fallback>
                <p:oleObj name="公式" r:id="rId7" imgW="1981200" imgH="393700" progId="Equation.3">
                  <p:embed/>
                  <p:pic>
                    <p:nvPicPr>
                      <p:cNvPr id="655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1465" y="2151208"/>
                        <a:ext cx="3333170" cy="661686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1757220" y="3050441"/>
            <a:ext cx="113204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解得：</a:t>
            </a:r>
            <a:r>
              <a: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  </a:t>
            </a:r>
          </a:p>
        </p:txBody>
      </p:sp>
      <p:graphicFrame>
        <p:nvGraphicFramePr>
          <p:cNvPr id="655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046338"/>
              </p:ext>
            </p:extLst>
          </p:nvPr>
        </p:nvGraphicFramePr>
        <p:xfrm>
          <a:off x="2571131" y="2902223"/>
          <a:ext cx="2564589" cy="751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42" name="Equation" r:id="rId9" imgW="1435100" imgH="457200" progId="Equation.DSMT4">
                  <p:embed/>
                </p:oleObj>
              </mc:Choice>
              <mc:Fallback>
                <p:oleObj name="Equation" r:id="rId9" imgW="1435100" imgH="457200" progId="Equation.DSMT4">
                  <p:embed/>
                  <p:pic>
                    <p:nvPicPr>
                      <p:cNvPr id="655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131" y="2902223"/>
                        <a:ext cx="2564589" cy="751923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5443"/>
              </p:ext>
            </p:extLst>
          </p:nvPr>
        </p:nvGraphicFramePr>
        <p:xfrm>
          <a:off x="2571131" y="3909823"/>
          <a:ext cx="3347116" cy="72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43" name="Equation" r:id="rId11" imgW="1841500" imgH="457200" progId="Equation.DSMT4">
                  <p:embed/>
                </p:oleObj>
              </mc:Choice>
              <mc:Fallback>
                <p:oleObj name="Equation" r:id="rId11" imgW="1841500" imgH="457200" progId="Equation.DSMT4">
                  <p:embed/>
                  <p:pic>
                    <p:nvPicPr>
                      <p:cNvPr id="655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131" y="3909823"/>
                        <a:ext cx="3347116" cy="727487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1757220" y="4046473"/>
            <a:ext cx="106471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圈数：</a:t>
            </a:r>
            <a:r>
              <a:rPr lang="en-US" altLang="zh-CN" sz="2100" b="1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 </a:t>
            </a:r>
          </a:p>
        </p:txBody>
      </p:sp>
      <p:sp>
        <p:nvSpPr>
          <p:cNvPr id="15" name="灯片编号占位符 1"/>
          <p:cNvSpPr txBox="1">
            <a:spLocks/>
          </p:cNvSpPr>
          <p:nvPr/>
        </p:nvSpPr>
        <p:spPr bwMode="auto">
          <a:xfrm>
            <a:off x="7543800" y="4964906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b="0" i="0" kern="120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defTabSz="685800">
              <a:defRPr/>
            </a:pPr>
            <a:fld id="{2408889A-61E6-4B5C-A9AF-1DD87C42CAE9}" type="slidenum">
              <a:rPr lang="en-US" altLang="zh-CN" sz="1050">
                <a:solidFill>
                  <a:srgbClr val="000000"/>
                </a:solidFill>
                <a:latin typeface="Times New Roman"/>
              </a:rPr>
              <a:pPr defTabSz="685800">
                <a:defRPr/>
              </a:pPr>
              <a:t>44</a:t>
            </a:fld>
            <a:endParaRPr lang="en-US" altLang="zh-CN" sz="1050" dirty="0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622463"/>
              </p:ext>
            </p:extLst>
          </p:nvPr>
        </p:nvGraphicFramePr>
        <p:xfrm>
          <a:off x="7057818" y="475682"/>
          <a:ext cx="1621362" cy="602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44" name="Equation" r:id="rId13" imgW="1054080" imgH="393480" progId="Equation.DSMT4">
                  <p:embed/>
                </p:oleObj>
              </mc:Choice>
              <mc:Fallback>
                <p:oleObj name="Equation" r:id="rId13" imgW="1054080" imgH="39348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7818" y="475682"/>
                        <a:ext cx="1621362" cy="60213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144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/>
      <p:bldP spid="65544" grpId="0"/>
      <p:bldP spid="65546" grpId="0"/>
      <p:bldP spid="655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ext Box 2"/>
          <p:cNvSpPr txBox="1">
            <a:spLocks noChangeArrowheads="1"/>
          </p:cNvSpPr>
          <p:nvPr/>
        </p:nvSpPr>
        <p:spPr bwMode="auto">
          <a:xfrm>
            <a:off x="1371600" y="116682"/>
            <a:ext cx="1539204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一、选择题</a:t>
            </a:r>
          </a:p>
        </p:txBody>
      </p:sp>
      <p:sp>
        <p:nvSpPr>
          <p:cNvPr id="136194" name="Text Box 3"/>
          <p:cNvSpPr txBox="1">
            <a:spLocks noChangeArrowheads="1"/>
          </p:cNvSpPr>
          <p:nvPr/>
        </p:nvSpPr>
        <p:spPr bwMode="auto">
          <a:xfrm>
            <a:off x="1428750" y="654844"/>
            <a:ext cx="6400800" cy="280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altLang="zh-CN" sz="2100" b="1">
                <a:solidFill>
                  <a:srgbClr val="990000"/>
                </a:solidFill>
                <a:latin typeface="Times New Roman" pitchFamily="18" charset="0"/>
              </a:rPr>
              <a:t>1.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一个人站在有光滑固定转轴的转动平台上，双臂伸直水平地举二哑铃，在该人把此二哑铃水平收缩到胸前的过程中，人、哑铃与转动平台组成的系统的（）</a:t>
            </a: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sz="2100" b="1">
                <a:solidFill>
                  <a:srgbClr val="0000FF"/>
                </a:solidFill>
                <a:latin typeface="Times New Roman" pitchFamily="18" charset="0"/>
              </a:rPr>
              <a:t>A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机械能守恒，角动量守恒</a:t>
            </a: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sz="2100" b="1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机械能守恒，角动量不守恒</a:t>
            </a: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sz="2100" b="1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机械能不守恒，角动量守恒</a:t>
            </a: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sz="2100" b="1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机械能不守恒，角动量不守恒</a:t>
            </a:r>
          </a:p>
        </p:txBody>
      </p:sp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1428750" y="3407569"/>
            <a:ext cx="6400800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zh-CN" altLang="en-US" sz="2100" b="1">
                <a:solidFill>
                  <a:srgbClr val="FF0000"/>
                </a:solidFill>
                <a:latin typeface="Times New Roman" pitchFamily="18" charset="0"/>
              </a:rPr>
              <a:t>解：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在这个过程中，系统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合力矩为零，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故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角动量守恒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；在双臂收缩的过程中，手臂对系统作了功，这  属于内力中的非保守内力做功，</a:t>
            </a: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所以机械能不守恒</a:t>
            </a:r>
            <a:r>
              <a:rPr lang="en-US" altLang="zh-CN" sz="2100" b="1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0"/>
          </p:nvPr>
        </p:nvSpPr>
        <p:spPr>
          <a:xfrm>
            <a:off x="7528560" y="4895230"/>
            <a:ext cx="1600200" cy="273844"/>
          </a:xfrm>
        </p:spPr>
        <p:txBody>
          <a:bodyPr/>
          <a:lstStyle/>
          <a:p>
            <a:pPr algn="r" defTabSz="685800">
              <a:defRPr/>
            </a:pPr>
            <a:fld id="{A772FFC8-A76C-4684-AAD2-F75503EF40E5}" type="slidenum">
              <a:rPr lang="en-US" altLang="zh-CN">
                <a:solidFill>
                  <a:srgbClr val="000000"/>
                </a:solidFill>
              </a:rPr>
              <a:pPr algn="r" defTabSz="685800">
                <a:defRPr/>
              </a:pPr>
              <a:t>45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702" y="2385537"/>
            <a:ext cx="665798" cy="6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ext Box 2"/>
          <p:cNvSpPr txBox="1">
            <a:spLocks noChangeArrowheads="1"/>
          </p:cNvSpPr>
          <p:nvPr/>
        </p:nvSpPr>
        <p:spPr bwMode="auto">
          <a:xfrm>
            <a:off x="1434704" y="479823"/>
            <a:ext cx="6107906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990000"/>
                </a:solidFill>
                <a:latin typeface="Times New Roman" pitchFamily="18" charset="0"/>
              </a:rPr>
              <a:t>2.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一轻绳绕过一定滑轮，滑轮轴光滑，滑轮的质量为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/4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，均匀分布在其边缘上，绳子的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端有一质量为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的人抓住了绳端，而在绳的另一端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系了一质量为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/4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的重物，如图。</a:t>
            </a: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已知滑轮对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轴的转动惯</a:t>
            </a: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量为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MR</a:t>
            </a:r>
            <a:r>
              <a:rPr lang="en-US" altLang="zh-CN" sz="2100" b="1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100" b="1" dirty="0">
                <a:solidFill>
                  <a:srgbClr val="000000"/>
                </a:solidFill>
                <a:latin typeface="Times New Roman" pitchFamily="18" charset="0"/>
              </a:rPr>
              <a:t>/4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，设人从静</a:t>
            </a: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止开始</a:t>
            </a:r>
            <a:r>
              <a:rPr lang="zh-CN" altLang="en-US" sz="2100" b="1" dirty="0">
                <a:solidFill>
                  <a:srgbClr val="0000FF"/>
                </a:solidFill>
                <a:latin typeface="Times New Roman" pitchFamily="18" charset="0"/>
              </a:rPr>
              <a:t>相对绳匀速向上爬</a:t>
            </a: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时，绳与滑轮间无相对滑动，</a:t>
            </a:r>
          </a:p>
          <a:p>
            <a:pPr defTabSz="685800"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FF0000"/>
                </a:solidFill>
                <a:latin typeface="Times New Roman" pitchFamily="18" charset="0"/>
              </a:rPr>
              <a:t>求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：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端重物上升的加速度？</a:t>
            </a:r>
          </a:p>
          <a:p>
            <a:pPr defTabSz="685800">
              <a:lnSpc>
                <a:spcPct val="120000"/>
              </a:lnSpc>
              <a:defRPr/>
            </a:pPr>
            <a:endParaRPr lang="en-US" altLang="zh-CN" sz="21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1314" name="Oval 6"/>
          <p:cNvSpPr>
            <a:spLocks noChangeArrowheads="1"/>
          </p:cNvSpPr>
          <p:nvPr/>
        </p:nvSpPr>
        <p:spPr bwMode="auto">
          <a:xfrm>
            <a:off x="6047185" y="2165747"/>
            <a:ext cx="685800" cy="685800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685800">
              <a:defRPr/>
            </a:pPr>
            <a:endParaRPr kumimoji="1" lang="zh-CN" altLang="en-US" sz="2100" b="1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1315" name="AutoShape 7"/>
          <p:cNvSpPr>
            <a:spLocks noChangeArrowheads="1"/>
          </p:cNvSpPr>
          <p:nvPr/>
        </p:nvSpPr>
        <p:spPr bwMode="auto">
          <a:xfrm rot="5400000">
            <a:off x="6057305" y="2166343"/>
            <a:ext cx="673894" cy="134541"/>
          </a:xfrm>
          <a:prstGeom prst="flowChartTerminator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685800">
              <a:defRPr/>
            </a:pPr>
            <a:endParaRPr kumimoji="1" lang="zh-CN" altLang="en-US" sz="2100" b="1" i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719763" y="1896666"/>
            <a:ext cx="1383506" cy="66675"/>
            <a:chOff x="3844" y="1594"/>
            <a:chExt cx="1162" cy="56"/>
          </a:xfrm>
        </p:grpSpPr>
        <p:sp>
          <p:nvSpPr>
            <p:cNvPr id="141323" name="Text Box 9" descr="浅色下对角线"/>
            <p:cNvSpPr txBox="1">
              <a:spLocks noChangeArrowheads="1"/>
            </p:cNvSpPr>
            <p:nvPr/>
          </p:nvSpPr>
          <p:spPr bwMode="auto">
            <a:xfrm>
              <a:off x="3844" y="1594"/>
              <a:ext cx="1162" cy="56"/>
            </a:xfrm>
            <a:prstGeom prst="rect">
              <a:avLst/>
            </a:prstGeom>
            <a:pattFill prst="ltDnDiag">
              <a:fgClr>
                <a:schemeClr val="tx1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800">
                <a:spcBef>
                  <a:spcPct val="50000"/>
                </a:spcBef>
                <a:defRPr/>
              </a:pPr>
              <a:endParaRPr lang="zh-CN" altLang="zh-CN" sz="2100" b="1">
                <a:solidFill>
                  <a:srgbClr val="000000"/>
                </a:solidFill>
              </a:endParaRPr>
            </a:p>
          </p:txBody>
        </p:sp>
        <p:sp>
          <p:nvSpPr>
            <p:cNvPr id="141324" name="Line 10"/>
            <p:cNvSpPr>
              <a:spLocks noChangeShapeType="1"/>
            </p:cNvSpPr>
            <p:nvPr/>
          </p:nvSpPr>
          <p:spPr bwMode="auto">
            <a:xfrm>
              <a:off x="3844" y="1650"/>
              <a:ext cx="1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141317" name="AutoShape 11"/>
          <p:cNvSpPr>
            <a:spLocks noChangeArrowheads="1"/>
          </p:cNvSpPr>
          <p:nvPr/>
        </p:nvSpPr>
        <p:spPr bwMode="auto">
          <a:xfrm>
            <a:off x="6347223" y="2437210"/>
            <a:ext cx="92869" cy="100013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685800">
              <a:defRPr/>
            </a:pPr>
            <a:endParaRPr kumimoji="1" lang="zh-CN" altLang="en-US" sz="2100" b="1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1318" name="Line 12"/>
          <p:cNvSpPr>
            <a:spLocks noChangeShapeType="1"/>
          </p:cNvSpPr>
          <p:nvPr/>
        </p:nvSpPr>
        <p:spPr bwMode="auto">
          <a:xfrm>
            <a:off x="6039565" y="2537222"/>
            <a:ext cx="0" cy="1890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41319" name="Line 13"/>
          <p:cNvSpPr>
            <a:spLocks noChangeShapeType="1"/>
          </p:cNvSpPr>
          <p:nvPr/>
        </p:nvSpPr>
        <p:spPr bwMode="auto">
          <a:xfrm>
            <a:off x="6740605" y="2537222"/>
            <a:ext cx="0" cy="10798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41320" name="Rectangle 14"/>
          <p:cNvSpPr>
            <a:spLocks noChangeArrowheads="1"/>
          </p:cNvSpPr>
          <p:nvPr/>
        </p:nvSpPr>
        <p:spPr bwMode="auto">
          <a:xfrm>
            <a:off x="6538198" y="3280173"/>
            <a:ext cx="385763" cy="4060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685800">
              <a:defRPr/>
            </a:pPr>
            <a:endParaRPr kumimoji="1" lang="zh-CN" altLang="en-US" sz="2100" b="1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297782" y="40481"/>
            <a:ext cx="275153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lang="zh-CN" altLang="en-US" sz="2100" b="1" dirty="0">
                <a:solidFill>
                  <a:srgbClr val="0000FF"/>
                </a:solidFill>
              </a:rPr>
              <a:t>三、计算题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27" b="97516" l="3922" r="94118">
                        <a14:foregroundMark x1="41176" y1="16149" x2="41176" y2="16149"/>
                        <a14:foregroundMark x1="63725" y1="93789" x2="63725" y2="93789"/>
                        <a14:foregroundMark x1="95098" y1="68323" x2="95098" y2="68323"/>
                        <a14:foregroundMark x1="71569" y1="97516" x2="71569" y2="97516"/>
                        <a14:foregroundMark x1="10784" y1="43478" x2="10784" y2="43478"/>
                        <a14:foregroundMark x1="3922" y1="45963" x2="3922" y2="45963"/>
                        <a14:foregroundMark x1="34314" y1="8075" x2="34314" y2="8075"/>
                        <a14:foregroundMark x1="40196" y1="5590" x2="40196" y2="5590"/>
                        <a14:foregroundMark x1="28431" y1="7453" x2="28431" y2="7453"/>
                        <a14:foregroundMark x1="37255" y1="4348" x2="37255" y2="4348"/>
                        <a14:foregroundMark x1="42157" y1="3727" x2="42157" y2="3727"/>
                        <a14:foregroundMark x1="72549" y1="13043" x2="72549" y2="13043"/>
                        <a14:foregroundMark x1="70588" y1="15528" x2="70588" y2="15528"/>
                        <a14:foregroundMark x1="74510" y1="15528" x2="74510" y2="15528"/>
                        <a14:foregroundMark x1="69608" y1="10559" x2="69608" y2="11180"/>
                        <a14:backgroundMark x1="79412" y1="12422" x2="79412" y2="12422"/>
                        <a14:backgroundMark x1="76471" y1="9317" x2="76471" y2="9317"/>
                        <a14:backgroundMark x1="76471" y1="12422" x2="77451" y2="14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0953" y="3308047"/>
            <a:ext cx="482145" cy="761033"/>
          </a:xfrm>
          <a:prstGeom prst="rect">
            <a:avLst/>
          </a:prstGeom>
        </p:spPr>
      </p:pic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6039565" y="3280173"/>
            <a:ext cx="0" cy="2817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19" name="Object 25"/>
          <p:cNvGraphicFramePr>
            <a:graphicFrameLocks noChangeAspect="1"/>
          </p:cNvGraphicFramePr>
          <p:nvPr>
            <p:extLst/>
          </p:nvPr>
        </p:nvGraphicFramePr>
        <p:xfrm>
          <a:off x="7024926" y="3322154"/>
          <a:ext cx="347663" cy="61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94" name="Equation" r:id="rId5" imgW="228600" imgH="393480" progId="Equation.DSMT4">
                  <p:embed/>
                </p:oleObj>
              </mc:Choice>
              <mc:Fallback>
                <p:oleObj name="Equation" r:id="rId5" imgW="228600" imgH="393480" progId="Equation.DSMT4">
                  <p:embed/>
                  <p:pic>
                    <p:nvPicPr>
                      <p:cNvPr id="19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926" y="3322154"/>
                        <a:ext cx="347663" cy="6107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5"/>
          <p:cNvGraphicFramePr>
            <a:graphicFrameLocks noChangeAspect="1"/>
          </p:cNvGraphicFramePr>
          <p:nvPr>
            <p:extLst/>
          </p:nvPr>
        </p:nvGraphicFramePr>
        <p:xfrm>
          <a:off x="5323134" y="3504056"/>
          <a:ext cx="309563" cy="23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95" name="Equation" r:id="rId7" imgW="203040" imgH="152280" progId="Equation.DSMT4">
                  <p:embed/>
                </p:oleObj>
              </mc:Choice>
              <mc:Fallback>
                <p:oleObj name="Equation" r:id="rId7" imgW="203040" imgH="152280" progId="Equation.DSMT4">
                  <p:embed/>
                  <p:pic>
                    <p:nvPicPr>
                      <p:cNvPr id="2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3134" y="3504056"/>
                        <a:ext cx="309563" cy="2357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5"/>
          <p:cNvGraphicFramePr>
            <a:graphicFrameLocks noChangeAspect="1"/>
          </p:cNvGraphicFramePr>
          <p:nvPr>
            <p:extLst/>
          </p:nvPr>
        </p:nvGraphicFramePr>
        <p:xfrm>
          <a:off x="6828235" y="2012158"/>
          <a:ext cx="347663" cy="61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96" name="Equation" r:id="rId9" imgW="228600" imgH="393480" progId="Equation.DSMT4">
                  <p:embed/>
                </p:oleObj>
              </mc:Choice>
              <mc:Fallback>
                <p:oleObj name="Equation" r:id="rId9" imgW="228600" imgH="393480" progId="Equation.DSMT4">
                  <p:embed/>
                  <p:pic>
                    <p:nvPicPr>
                      <p:cNvPr id="2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235" y="2012158"/>
                        <a:ext cx="347663" cy="6107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灯片编号占位符 22"/>
          <p:cNvSpPr>
            <a:spLocks noGrp="1"/>
          </p:cNvSpPr>
          <p:nvPr>
            <p:ph type="sldNum" sz="quarter" idx="10"/>
          </p:nvPr>
        </p:nvSpPr>
        <p:spPr>
          <a:xfrm>
            <a:off x="7597140" y="4862036"/>
            <a:ext cx="1600200" cy="273844"/>
          </a:xfrm>
        </p:spPr>
        <p:txBody>
          <a:bodyPr/>
          <a:lstStyle/>
          <a:p>
            <a:pPr algn="r" defTabSz="685800">
              <a:defRPr/>
            </a:pPr>
            <a:r>
              <a:rPr lang="en-US" altLang="zh-CN">
                <a:solidFill>
                  <a:srgbClr val="000000"/>
                </a:solidFill>
              </a:rPr>
              <a:t>39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42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70998" y="1197769"/>
            <a:ext cx="1383506" cy="954881"/>
            <a:chOff x="3787" y="1622"/>
            <a:chExt cx="1162" cy="802"/>
          </a:xfrm>
        </p:grpSpPr>
        <p:sp>
          <p:nvSpPr>
            <p:cNvPr id="24623" name="Oval 5"/>
            <p:cNvSpPr>
              <a:spLocks noChangeArrowheads="1"/>
            </p:cNvSpPr>
            <p:nvPr/>
          </p:nvSpPr>
          <p:spPr bwMode="auto">
            <a:xfrm>
              <a:off x="4062" y="1848"/>
              <a:ext cx="576" cy="576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defRPr/>
              </a:pPr>
              <a:endParaRPr kumimoji="1" lang="zh-CN" altLang="en-US" sz="2100" b="1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4624" name="AutoShape 6"/>
            <p:cNvSpPr>
              <a:spLocks noChangeArrowheads="1"/>
            </p:cNvSpPr>
            <p:nvPr/>
          </p:nvSpPr>
          <p:spPr bwMode="auto">
            <a:xfrm rot="5400000">
              <a:off x="4071" y="1848"/>
              <a:ext cx="566" cy="113"/>
            </a:xfrm>
            <a:prstGeom prst="flowChartTerminator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defRPr/>
              </a:pPr>
              <a:endParaRPr kumimoji="1" lang="zh-CN" altLang="en-US" sz="2100" b="1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787" y="1622"/>
              <a:ext cx="1162" cy="56"/>
              <a:chOff x="3844" y="1594"/>
              <a:chExt cx="1162" cy="56"/>
            </a:xfrm>
          </p:grpSpPr>
          <p:sp>
            <p:nvSpPr>
              <p:cNvPr id="24627" name="Text Box 8" descr="浅色下对角线"/>
              <p:cNvSpPr txBox="1">
                <a:spLocks noChangeArrowheads="1"/>
              </p:cNvSpPr>
              <p:nvPr/>
            </p:nvSpPr>
            <p:spPr bwMode="auto">
              <a:xfrm>
                <a:off x="3844" y="1594"/>
                <a:ext cx="1162" cy="56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685800">
                  <a:spcBef>
                    <a:spcPct val="50000"/>
                  </a:spcBef>
                  <a:defRPr/>
                </a:pPr>
                <a:endParaRPr lang="zh-CN" altLang="zh-CN" sz="21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4628" name="Line 9"/>
              <p:cNvSpPr>
                <a:spLocks noChangeShapeType="1"/>
              </p:cNvSpPr>
              <p:nvPr/>
            </p:nvSpPr>
            <p:spPr bwMode="auto">
              <a:xfrm>
                <a:off x="3844" y="1650"/>
                <a:ext cx="1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4626" name="AutoShape 10"/>
            <p:cNvSpPr>
              <a:spLocks noChangeArrowheads="1"/>
            </p:cNvSpPr>
            <p:nvPr/>
          </p:nvSpPr>
          <p:spPr bwMode="auto">
            <a:xfrm>
              <a:off x="4314" y="2076"/>
              <a:ext cx="78" cy="84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defRPr/>
              </a:pPr>
              <a:endParaRPr kumimoji="1" lang="zh-CN" altLang="en-US" sz="2100" b="1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4594" name="Line 11"/>
          <p:cNvSpPr>
            <a:spLocks noChangeShapeType="1"/>
          </p:cNvSpPr>
          <p:nvPr/>
        </p:nvSpPr>
        <p:spPr bwMode="auto">
          <a:xfrm>
            <a:off x="6392704" y="1838325"/>
            <a:ext cx="0" cy="1890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4595" name="Line 12"/>
          <p:cNvSpPr>
            <a:spLocks noChangeShapeType="1"/>
          </p:cNvSpPr>
          <p:nvPr/>
        </p:nvSpPr>
        <p:spPr bwMode="auto">
          <a:xfrm>
            <a:off x="7090886" y="1838326"/>
            <a:ext cx="0" cy="10798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4596" name="Rectangle 13"/>
          <p:cNvSpPr>
            <a:spLocks noChangeArrowheads="1"/>
          </p:cNvSpPr>
          <p:nvPr/>
        </p:nvSpPr>
        <p:spPr bwMode="auto">
          <a:xfrm>
            <a:off x="6898005" y="2581275"/>
            <a:ext cx="385763" cy="40600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685800">
              <a:defRPr/>
            </a:pPr>
            <a:endParaRPr kumimoji="1" lang="zh-CN" altLang="en-US" sz="2100" b="1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98" name="Line 15"/>
          <p:cNvSpPr>
            <a:spLocks noChangeShapeType="1"/>
          </p:cNvSpPr>
          <p:nvPr/>
        </p:nvSpPr>
        <p:spPr bwMode="auto">
          <a:xfrm flipV="1">
            <a:off x="6389132" y="2618185"/>
            <a:ext cx="0" cy="736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4599" name="Line 16"/>
          <p:cNvSpPr>
            <a:spLocks noChangeShapeType="1"/>
          </p:cNvSpPr>
          <p:nvPr/>
        </p:nvSpPr>
        <p:spPr bwMode="auto">
          <a:xfrm>
            <a:off x="6392704" y="3582591"/>
            <a:ext cx="0" cy="736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24578" name="Object 17"/>
          <p:cNvGraphicFramePr>
            <a:graphicFrameLocks noChangeAspect="1"/>
          </p:cNvGraphicFramePr>
          <p:nvPr>
            <p:extLst/>
          </p:nvPr>
        </p:nvGraphicFramePr>
        <p:xfrm>
          <a:off x="6104573" y="4386263"/>
          <a:ext cx="523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4" name="公式" r:id="rId3" imgW="279360" imgH="203040" progId="Equation.3">
                  <p:embed/>
                </p:oleObj>
              </mc:Choice>
              <mc:Fallback>
                <p:oleObj name="公式" r:id="rId3" imgW="279360" imgH="203040" progId="Equation.3">
                  <p:embed/>
                  <p:pic>
                    <p:nvPicPr>
                      <p:cNvPr id="2457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573" y="4386263"/>
                        <a:ext cx="5238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5465207" y="2687241"/>
            <a:ext cx="261938" cy="997744"/>
            <a:chOff x="3475" y="1431"/>
            <a:chExt cx="220" cy="838"/>
          </a:xfrm>
        </p:grpSpPr>
        <p:graphicFrame>
          <p:nvGraphicFramePr>
            <p:cNvPr id="24592" name="Object 19"/>
            <p:cNvGraphicFramePr>
              <a:graphicFrameLocks noChangeAspect="1"/>
            </p:cNvGraphicFramePr>
            <p:nvPr/>
          </p:nvGraphicFramePr>
          <p:xfrm>
            <a:off x="3475" y="1431"/>
            <a:ext cx="220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035" name="公式" r:id="rId5" imgW="126720" imgH="139680" progId="Equation.3">
                    <p:embed/>
                  </p:oleObj>
                </mc:Choice>
                <mc:Fallback>
                  <p:oleObj name="公式" r:id="rId5" imgW="126720" imgH="139680" progId="Equation.3">
                    <p:embed/>
                    <p:pic>
                      <p:nvPicPr>
                        <p:cNvPr id="2459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5" y="1431"/>
                          <a:ext cx="220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22" name="Line 20"/>
            <p:cNvSpPr>
              <a:spLocks noChangeShapeType="1"/>
            </p:cNvSpPr>
            <p:nvPr/>
          </p:nvSpPr>
          <p:spPr bwMode="auto">
            <a:xfrm>
              <a:off x="3585" y="1650"/>
              <a:ext cx="0" cy="61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4579" name="Object 21"/>
          <p:cNvGraphicFramePr>
            <a:graphicFrameLocks noChangeAspect="1"/>
          </p:cNvGraphicFramePr>
          <p:nvPr>
            <p:extLst/>
          </p:nvPr>
        </p:nvGraphicFramePr>
        <p:xfrm>
          <a:off x="6441520" y="2740819"/>
          <a:ext cx="294084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6" name="公式" r:id="rId7" imgW="177480" imgH="215640" progId="Equation.3">
                  <p:embed/>
                </p:oleObj>
              </mc:Choice>
              <mc:Fallback>
                <p:oleObj name="公式" r:id="rId7" imgW="177480" imgH="215640" progId="Equation.3">
                  <p:embed/>
                  <p:pic>
                    <p:nvPicPr>
                      <p:cNvPr id="2457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1520" y="2740819"/>
                        <a:ext cx="294084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1" name="Line 22"/>
          <p:cNvSpPr>
            <a:spLocks noChangeShapeType="1"/>
          </p:cNvSpPr>
          <p:nvPr/>
        </p:nvSpPr>
        <p:spPr bwMode="auto">
          <a:xfrm>
            <a:off x="6389132" y="1896666"/>
            <a:ext cx="0" cy="5012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24580" name="Object 23"/>
          <p:cNvGraphicFramePr>
            <a:graphicFrameLocks noChangeAspect="1"/>
          </p:cNvGraphicFramePr>
          <p:nvPr>
            <p:extLst/>
          </p:nvPr>
        </p:nvGraphicFramePr>
        <p:xfrm>
          <a:off x="6426042" y="2143125"/>
          <a:ext cx="294085" cy="377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7" name="公式" r:id="rId9" imgW="177480" imgH="228600" progId="Equation.3">
                  <p:embed/>
                </p:oleObj>
              </mc:Choice>
              <mc:Fallback>
                <p:oleObj name="公式" r:id="rId9" imgW="177480" imgH="228600" progId="Equation.3">
                  <p:embed/>
                  <p:pic>
                    <p:nvPicPr>
                      <p:cNvPr id="2458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042" y="2143125"/>
                        <a:ext cx="294085" cy="3774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2" name="Line 24"/>
          <p:cNvSpPr>
            <a:spLocks noChangeShapeType="1"/>
          </p:cNvSpPr>
          <p:nvPr/>
        </p:nvSpPr>
        <p:spPr bwMode="auto">
          <a:xfrm>
            <a:off x="7090886" y="2784872"/>
            <a:ext cx="0" cy="7369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24581" name="Object 25"/>
          <p:cNvGraphicFramePr>
            <a:graphicFrameLocks noChangeAspect="1"/>
          </p:cNvGraphicFramePr>
          <p:nvPr>
            <p:extLst/>
          </p:nvPr>
        </p:nvGraphicFramePr>
        <p:xfrm>
          <a:off x="6993255" y="3582592"/>
          <a:ext cx="463154" cy="63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8" name="公式" r:id="rId11" imgW="304560" imgH="406080" progId="Equation.3">
                  <p:embed/>
                </p:oleObj>
              </mc:Choice>
              <mc:Fallback>
                <p:oleObj name="公式" r:id="rId11" imgW="304560" imgH="406080" progId="Equation.3">
                  <p:embed/>
                  <p:pic>
                    <p:nvPicPr>
                      <p:cNvPr id="245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3255" y="3582592"/>
                        <a:ext cx="463154" cy="6310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3" name="Line 26"/>
          <p:cNvSpPr>
            <a:spLocks noChangeShapeType="1"/>
          </p:cNvSpPr>
          <p:nvPr/>
        </p:nvSpPr>
        <p:spPr bwMode="auto">
          <a:xfrm flipV="1">
            <a:off x="7090886" y="2340769"/>
            <a:ext cx="0" cy="5012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24582" name="Object 27"/>
          <p:cNvGraphicFramePr>
            <a:graphicFrameLocks noChangeAspect="1"/>
          </p:cNvGraphicFramePr>
          <p:nvPr>
            <p:extLst/>
          </p:nvPr>
        </p:nvGraphicFramePr>
        <p:xfrm>
          <a:off x="7294484" y="2383631"/>
          <a:ext cx="27265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9" name="公式" r:id="rId13" imgW="164880" imgH="215640" progId="Equation.3">
                  <p:embed/>
                </p:oleObj>
              </mc:Choice>
              <mc:Fallback>
                <p:oleObj name="公式" r:id="rId13" imgW="164880" imgH="215640" progId="Equation.3">
                  <p:embed/>
                  <p:pic>
                    <p:nvPicPr>
                      <p:cNvPr id="2458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484" y="2383631"/>
                        <a:ext cx="272653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7090886" y="1871663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24583" name="Object 29"/>
          <p:cNvGraphicFramePr>
            <a:graphicFrameLocks noChangeAspect="1"/>
          </p:cNvGraphicFramePr>
          <p:nvPr>
            <p:extLst/>
          </p:nvPr>
        </p:nvGraphicFramePr>
        <p:xfrm>
          <a:off x="7128987" y="1762125"/>
          <a:ext cx="330994" cy="426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40" name="公式" r:id="rId15" imgW="177480" imgH="228600" progId="Equation.3">
                  <p:embed/>
                </p:oleObj>
              </mc:Choice>
              <mc:Fallback>
                <p:oleObj name="公式" r:id="rId15" imgW="177480" imgH="228600" progId="Equation.3">
                  <p:embed/>
                  <p:pic>
                    <p:nvPicPr>
                      <p:cNvPr id="2458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8987" y="1762125"/>
                        <a:ext cx="330994" cy="4262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7629049" y="2709863"/>
            <a:ext cx="261938" cy="994172"/>
            <a:chOff x="5540" y="1539"/>
            <a:chExt cx="220" cy="835"/>
          </a:xfrm>
        </p:grpSpPr>
        <p:graphicFrame>
          <p:nvGraphicFramePr>
            <p:cNvPr id="24591" name="Object 31"/>
            <p:cNvGraphicFramePr>
              <a:graphicFrameLocks noChangeAspect="1"/>
            </p:cNvGraphicFramePr>
            <p:nvPr/>
          </p:nvGraphicFramePr>
          <p:xfrm>
            <a:off x="5540" y="2132"/>
            <a:ext cx="220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041" name="公式" r:id="rId17" imgW="126720" imgH="139680" progId="Equation.3">
                    <p:embed/>
                  </p:oleObj>
                </mc:Choice>
                <mc:Fallback>
                  <p:oleObj name="公式" r:id="rId17" imgW="126720" imgH="139680" progId="Equation.3">
                    <p:embed/>
                    <p:pic>
                      <p:nvPicPr>
                        <p:cNvPr id="24591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0" y="2132"/>
                          <a:ext cx="220" cy="2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21" name="Line 32"/>
            <p:cNvSpPr>
              <a:spLocks noChangeShapeType="1"/>
            </p:cNvSpPr>
            <p:nvPr/>
          </p:nvSpPr>
          <p:spPr bwMode="auto">
            <a:xfrm flipV="1">
              <a:off x="5650" y="1539"/>
              <a:ext cx="0" cy="61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24606" name="Arc 33"/>
          <p:cNvSpPr>
            <a:spLocks/>
          </p:cNvSpPr>
          <p:nvPr/>
        </p:nvSpPr>
        <p:spPr bwMode="auto">
          <a:xfrm rot="10800000" flipV="1">
            <a:off x="6204585" y="1457325"/>
            <a:ext cx="236935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 type="stealth" w="lg" len="med"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graphicFrame>
        <p:nvGraphicFramePr>
          <p:cNvPr id="24584" name="Object 34"/>
          <p:cNvGraphicFramePr>
            <a:graphicFrameLocks noChangeAspect="1"/>
          </p:cNvGraphicFramePr>
          <p:nvPr>
            <p:extLst/>
          </p:nvPr>
        </p:nvGraphicFramePr>
        <p:xfrm>
          <a:off x="5818823" y="1457325"/>
          <a:ext cx="285750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42" name="公式" r:id="rId19" imgW="152280" imgH="139680" progId="Equation.3">
                  <p:embed/>
                </p:oleObj>
              </mc:Choice>
              <mc:Fallback>
                <p:oleObj name="公式" r:id="rId19" imgW="152280" imgH="139680" progId="Equation.3">
                  <p:embed/>
                  <p:pic>
                    <p:nvPicPr>
                      <p:cNvPr id="24584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823" y="1457325"/>
                        <a:ext cx="285750" cy="261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1412082" y="242888"/>
            <a:ext cx="5428060" cy="488156"/>
            <a:chOff x="226" y="204"/>
            <a:chExt cx="4559" cy="410"/>
          </a:xfrm>
        </p:grpSpPr>
        <p:sp>
          <p:nvSpPr>
            <p:cNvPr id="24620" name="Text Box 36"/>
            <p:cNvSpPr txBox="1">
              <a:spLocks noChangeArrowheads="1"/>
            </p:cNvSpPr>
            <p:nvPr/>
          </p:nvSpPr>
          <p:spPr bwMode="auto">
            <a:xfrm>
              <a:off x="226" y="245"/>
              <a:ext cx="3913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lang="zh-CN" altLang="en-US" sz="2100" b="1">
                  <a:solidFill>
                    <a:srgbClr val="FF0000"/>
                  </a:solidFill>
                  <a:latin typeface="Times New Roman" pitchFamily="18" charset="0"/>
                </a:rPr>
                <a:t>解：</a:t>
              </a: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受力分析如图，由题意知：</a:t>
              </a:r>
            </a:p>
          </p:txBody>
        </p:sp>
        <p:graphicFrame>
          <p:nvGraphicFramePr>
            <p:cNvPr id="24590" name="Object 37"/>
            <p:cNvGraphicFramePr>
              <a:graphicFrameLocks noChangeAspect="1"/>
            </p:cNvGraphicFramePr>
            <p:nvPr/>
          </p:nvGraphicFramePr>
          <p:xfrm>
            <a:off x="3373" y="204"/>
            <a:ext cx="1412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043" name="公式" r:id="rId21" imgW="787320" imgH="228600" progId="Equation.3">
                    <p:embed/>
                  </p:oleObj>
                </mc:Choice>
                <mc:Fallback>
                  <p:oleObj name="公式" r:id="rId21" imgW="787320" imgH="228600" progId="Equation.3">
                    <p:embed/>
                    <p:pic>
                      <p:nvPicPr>
                        <p:cNvPr id="2459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3" y="204"/>
                          <a:ext cx="1412" cy="4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3814" name="Text Box 38"/>
          <p:cNvSpPr txBox="1">
            <a:spLocks noChangeArrowheads="1"/>
          </p:cNvSpPr>
          <p:nvPr/>
        </p:nvSpPr>
        <p:spPr bwMode="auto">
          <a:xfrm>
            <a:off x="1404938" y="731044"/>
            <a:ext cx="293131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defRPr/>
            </a:pP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根据牛顿第二定律：</a:t>
            </a:r>
          </a:p>
        </p:txBody>
      </p: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1404938" y="1189435"/>
            <a:ext cx="2533650" cy="538163"/>
            <a:chOff x="220" y="986"/>
            <a:chExt cx="2128" cy="452"/>
          </a:xfrm>
        </p:grpSpPr>
        <p:sp>
          <p:nvSpPr>
            <p:cNvPr id="24619" name="Text Box 40"/>
            <p:cNvSpPr txBox="1">
              <a:spLocks noChangeArrowheads="1"/>
            </p:cNvSpPr>
            <p:nvPr/>
          </p:nvSpPr>
          <p:spPr bwMode="auto">
            <a:xfrm>
              <a:off x="220" y="1060"/>
              <a:ext cx="95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人：</a:t>
              </a:r>
            </a:p>
          </p:txBody>
        </p:sp>
        <p:graphicFrame>
          <p:nvGraphicFramePr>
            <p:cNvPr id="24589" name="Object 41"/>
            <p:cNvGraphicFramePr>
              <a:graphicFrameLocks noChangeAspect="1"/>
            </p:cNvGraphicFramePr>
            <p:nvPr/>
          </p:nvGraphicFramePr>
          <p:xfrm>
            <a:off x="691" y="986"/>
            <a:ext cx="1657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044" name="公式" r:id="rId23" imgW="939600" imgH="241200" progId="Equation.3">
                    <p:embed/>
                  </p:oleObj>
                </mc:Choice>
                <mc:Fallback>
                  <p:oleObj name="公式" r:id="rId23" imgW="939600" imgH="241200" progId="Equation.3">
                    <p:embed/>
                    <p:pic>
                      <p:nvPicPr>
                        <p:cNvPr id="24589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1" y="986"/>
                          <a:ext cx="1657" cy="4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1493044" y="1722835"/>
            <a:ext cx="2458641" cy="810816"/>
            <a:chOff x="294" y="1496"/>
            <a:chExt cx="2065" cy="681"/>
          </a:xfrm>
        </p:grpSpPr>
        <p:sp>
          <p:nvSpPr>
            <p:cNvPr id="24618" name="Text Box 43"/>
            <p:cNvSpPr txBox="1">
              <a:spLocks noChangeArrowheads="1"/>
            </p:cNvSpPr>
            <p:nvPr/>
          </p:nvSpPr>
          <p:spPr bwMode="auto">
            <a:xfrm>
              <a:off x="294" y="1655"/>
              <a:ext cx="95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lang="en-US" altLang="zh-CN" sz="2100" b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：</a:t>
              </a:r>
            </a:p>
          </p:txBody>
        </p:sp>
        <p:graphicFrame>
          <p:nvGraphicFramePr>
            <p:cNvPr id="24588" name="Object 44"/>
            <p:cNvGraphicFramePr>
              <a:graphicFrameLocks noChangeAspect="1"/>
            </p:cNvGraphicFramePr>
            <p:nvPr/>
          </p:nvGraphicFramePr>
          <p:xfrm>
            <a:off x="686" y="1496"/>
            <a:ext cx="1673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045" name="公式" r:id="rId25" imgW="1028520" imgH="393480" progId="Equation.3">
                    <p:embed/>
                  </p:oleObj>
                </mc:Choice>
                <mc:Fallback>
                  <p:oleObj name="公式" r:id="rId25" imgW="1028520" imgH="393480" progId="Equation.3">
                    <p:embed/>
                    <p:pic>
                      <p:nvPicPr>
                        <p:cNvPr id="24588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" y="1496"/>
                          <a:ext cx="1673" cy="6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1493044" y="2553891"/>
            <a:ext cx="3665935" cy="1233488"/>
            <a:chOff x="294" y="2145"/>
            <a:chExt cx="3079" cy="1036"/>
          </a:xfrm>
        </p:grpSpPr>
        <p:sp>
          <p:nvSpPr>
            <p:cNvPr id="24617" name="Text Box 46"/>
            <p:cNvSpPr txBox="1">
              <a:spLocks noChangeArrowheads="1"/>
            </p:cNvSpPr>
            <p:nvPr/>
          </p:nvSpPr>
          <p:spPr bwMode="auto">
            <a:xfrm>
              <a:off x="294" y="2145"/>
              <a:ext cx="307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对滑轮，应用转动定律：                       </a:t>
              </a:r>
            </a:p>
          </p:txBody>
        </p:sp>
        <p:graphicFrame>
          <p:nvGraphicFramePr>
            <p:cNvPr id="24587" name="Object 47"/>
            <p:cNvGraphicFramePr>
              <a:graphicFrameLocks noChangeAspect="1"/>
            </p:cNvGraphicFramePr>
            <p:nvPr>
              <p:extLst/>
            </p:nvPr>
          </p:nvGraphicFramePr>
          <p:xfrm>
            <a:off x="326" y="2456"/>
            <a:ext cx="2879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046" name="Equation" r:id="rId27" imgW="1650960" imgH="419040" progId="Equation.DSMT4">
                    <p:embed/>
                  </p:oleObj>
                </mc:Choice>
                <mc:Fallback>
                  <p:oleObj name="Equation" r:id="rId27" imgW="1650960" imgH="419040" progId="Equation.DSMT4">
                    <p:embed/>
                    <p:pic>
                      <p:nvPicPr>
                        <p:cNvPr id="24587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" y="2456"/>
                          <a:ext cx="2879" cy="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48"/>
          <p:cNvGrpSpPr>
            <a:grpSpLocks/>
          </p:cNvGrpSpPr>
          <p:nvPr/>
        </p:nvGrpSpPr>
        <p:grpSpPr bwMode="auto">
          <a:xfrm>
            <a:off x="1749027" y="3767148"/>
            <a:ext cx="3665934" cy="415528"/>
            <a:chOff x="304" y="3454"/>
            <a:chExt cx="3079" cy="349"/>
          </a:xfrm>
        </p:grpSpPr>
        <p:graphicFrame>
          <p:nvGraphicFramePr>
            <p:cNvPr id="24586" name="Object 49"/>
            <p:cNvGraphicFramePr>
              <a:graphicFrameLocks noChangeAspect="1"/>
            </p:cNvGraphicFramePr>
            <p:nvPr>
              <p:extLst/>
            </p:nvPr>
          </p:nvGraphicFramePr>
          <p:xfrm>
            <a:off x="618" y="3466"/>
            <a:ext cx="906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047" name="Equation" r:id="rId29" imgW="482400" imgH="164880" progId="Equation.DSMT4">
                    <p:embed/>
                  </p:oleObj>
                </mc:Choice>
                <mc:Fallback>
                  <p:oleObj name="Equation" r:id="rId29" imgW="482400" imgH="164880" progId="Equation.DSMT4">
                    <p:embed/>
                    <p:pic>
                      <p:nvPicPr>
                        <p:cNvPr id="24586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" y="3466"/>
                          <a:ext cx="906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6" name="Text Box 50"/>
            <p:cNvSpPr txBox="1">
              <a:spLocks noChangeArrowheads="1"/>
            </p:cNvSpPr>
            <p:nvPr/>
          </p:nvSpPr>
          <p:spPr bwMode="auto">
            <a:xfrm>
              <a:off x="304" y="3454"/>
              <a:ext cx="3079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defRPr/>
              </a:pP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又</a:t>
              </a:r>
            </a:p>
          </p:txBody>
        </p:sp>
      </p:grpSp>
      <p:grpSp>
        <p:nvGrpSpPr>
          <p:cNvPr id="11" name="Group 51"/>
          <p:cNvGrpSpPr>
            <a:grpSpLocks/>
          </p:cNvGrpSpPr>
          <p:nvPr/>
        </p:nvGrpSpPr>
        <p:grpSpPr bwMode="auto">
          <a:xfrm>
            <a:off x="1412081" y="4362442"/>
            <a:ext cx="3175398" cy="427434"/>
            <a:chOff x="226" y="3830"/>
            <a:chExt cx="2667" cy="359"/>
          </a:xfrm>
        </p:grpSpPr>
        <p:sp>
          <p:nvSpPr>
            <p:cNvPr id="24615" name="Text Box 52"/>
            <p:cNvSpPr txBox="1">
              <a:spLocks noChangeArrowheads="1"/>
            </p:cNvSpPr>
            <p:nvPr/>
          </p:nvSpPr>
          <p:spPr bwMode="auto">
            <a:xfrm>
              <a:off x="226" y="3840"/>
              <a:ext cx="197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2100" b="1">
                  <a:solidFill>
                    <a:srgbClr val="000000"/>
                  </a:solidFill>
                </a:rPr>
                <a:t>连立以上四式得：</a:t>
              </a:r>
            </a:p>
          </p:txBody>
        </p:sp>
        <p:graphicFrame>
          <p:nvGraphicFramePr>
            <p:cNvPr id="24585" name="Object 53"/>
            <p:cNvGraphicFramePr>
              <a:graphicFrameLocks noChangeAspect="1"/>
            </p:cNvGraphicFramePr>
            <p:nvPr/>
          </p:nvGraphicFramePr>
          <p:xfrm>
            <a:off x="1971" y="3830"/>
            <a:ext cx="922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048" name="公式" r:id="rId31" imgW="558720" imgH="203040" progId="Equation.DSMT4">
                    <p:embed/>
                  </p:oleObj>
                </mc:Choice>
                <mc:Fallback>
                  <p:oleObj name="公式" r:id="rId31" imgW="558720" imgH="203040" progId="Equation.DSMT4">
                    <p:embed/>
                    <p:pic>
                      <p:nvPicPr>
                        <p:cNvPr id="24585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1" y="3830"/>
                          <a:ext cx="922" cy="3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3727" b="97516" l="3922" r="94118">
                        <a14:foregroundMark x1="41176" y1="16149" x2="41176" y2="16149"/>
                        <a14:foregroundMark x1="63725" y1="93789" x2="63725" y2="93789"/>
                        <a14:foregroundMark x1="95098" y1="68323" x2="95098" y2="68323"/>
                        <a14:foregroundMark x1="71569" y1="97516" x2="71569" y2="97516"/>
                        <a14:foregroundMark x1="10784" y1="43478" x2="10784" y2="43478"/>
                        <a14:foregroundMark x1="3922" y1="45963" x2="3922" y2="45963"/>
                        <a14:foregroundMark x1="34314" y1="8075" x2="34314" y2="8075"/>
                        <a14:foregroundMark x1="40196" y1="5590" x2="40196" y2="5590"/>
                        <a14:foregroundMark x1="28431" y1="7453" x2="28431" y2="7453"/>
                        <a14:foregroundMark x1="37255" y1="4348" x2="37255" y2="4348"/>
                        <a14:foregroundMark x1="42157" y1="3727" x2="42157" y2="3727"/>
                        <a14:foregroundMark x1="72549" y1="13043" x2="72549" y2="13043"/>
                        <a14:foregroundMark x1="70588" y1="15528" x2="70588" y2="15528"/>
                        <a14:foregroundMark x1="74510" y1="15528" x2="74510" y2="15528"/>
                        <a14:foregroundMark x1="69608" y1="10559" x2="69608" y2="11180"/>
                        <a14:backgroundMark x1="79412" y1="12422" x2="79412" y2="12422"/>
                        <a14:backgroundMark x1="76471" y1="9317" x2="76471" y2="9317"/>
                        <a14:backgroundMark x1="76471" y1="12422" x2="77451" y2="14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0861" y="3126582"/>
            <a:ext cx="482145" cy="761033"/>
          </a:xfrm>
          <a:prstGeom prst="rect">
            <a:avLst/>
          </a:prstGeom>
        </p:spPr>
      </p:pic>
      <p:sp>
        <p:nvSpPr>
          <p:cNvPr id="55" name="Line 12"/>
          <p:cNvSpPr>
            <a:spLocks noChangeShapeType="1"/>
          </p:cNvSpPr>
          <p:nvPr/>
        </p:nvSpPr>
        <p:spPr bwMode="auto">
          <a:xfrm>
            <a:off x="6389474" y="3098707"/>
            <a:ext cx="0" cy="2817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56" name="灯片编号占位符 22"/>
          <p:cNvSpPr>
            <a:spLocks noGrp="1"/>
          </p:cNvSpPr>
          <p:nvPr>
            <p:ph type="sldNum" sz="quarter" idx="10"/>
          </p:nvPr>
        </p:nvSpPr>
        <p:spPr>
          <a:xfrm>
            <a:off x="7567137" y="4885373"/>
            <a:ext cx="1600200" cy="273844"/>
          </a:xfrm>
        </p:spPr>
        <p:txBody>
          <a:bodyPr/>
          <a:lstStyle/>
          <a:p>
            <a:pPr algn="r" defTabSz="685800">
              <a:defRPr/>
            </a:pPr>
            <a:r>
              <a:rPr lang="en-US" altLang="zh-CN">
                <a:solidFill>
                  <a:srgbClr val="000000"/>
                </a:solidFill>
              </a:rPr>
              <a:t>40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2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8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6420187" y="1972331"/>
            <a:ext cx="1791890" cy="119639"/>
          </a:xfrm>
          <a:prstGeom prst="rect">
            <a:avLst/>
          </a:prstGeom>
          <a:solidFill>
            <a:srgbClr val="00B0F0">
              <a:alpha val="24000"/>
            </a:srgbClr>
          </a:solidFill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 type="none" w="med" len="lg"/>
          </a:ln>
        </p:spPr>
        <p:txBody>
          <a:bodyPr wrap="none" anchor="ctr"/>
          <a:lstStyle/>
          <a:p>
            <a:pPr defTabSz="685800">
              <a:defRPr/>
            </a:pPr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12" name="Text Box 8"/>
          <p:cNvSpPr txBox="1">
            <a:spLocks noChangeArrowheads="1"/>
          </p:cNvSpPr>
          <p:nvPr/>
        </p:nvSpPr>
        <p:spPr bwMode="auto">
          <a:xfrm>
            <a:off x="7372065" y="958495"/>
            <a:ext cx="48577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 i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0</a:t>
            </a:r>
            <a:endParaRPr lang="zh-CN" altLang="en-US" sz="2100" baseline="-25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14" name="Line 10"/>
          <p:cNvSpPr>
            <a:spLocks noChangeShapeType="1"/>
          </p:cNvSpPr>
          <p:nvPr/>
        </p:nvSpPr>
        <p:spPr bwMode="auto">
          <a:xfrm>
            <a:off x="7316131" y="1008501"/>
            <a:ext cx="0" cy="1512094"/>
          </a:xfrm>
          <a:prstGeom prst="line">
            <a:avLst/>
          </a:prstGeom>
          <a:noFill/>
          <a:ln w="28575">
            <a:solidFill>
              <a:schemeClr val="bg2">
                <a:lumMod val="50000"/>
              </a:schemeClr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5619" name="Text Box 15"/>
          <p:cNvSpPr txBox="1">
            <a:spLocks noChangeArrowheads="1"/>
          </p:cNvSpPr>
          <p:nvPr/>
        </p:nvSpPr>
        <p:spPr bwMode="auto">
          <a:xfrm>
            <a:off x="543215" y="163525"/>
            <a:ext cx="7314909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 eaLnBrk="0" hangingPunct="0"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 </a:t>
            </a:r>
            <a:r>
              <a:rPr lang="zh-CN" altLang="en-US" sz="21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均质细杆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 </a:t>
            </a:r>
            <a:r>
              <a:rPr lang="zh-CN" altLang="en-US" sz="21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在水平桌面上转动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受摩擦力而静止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  </a:t>
            </a:r>
            <a:r>
              <a:rPr lang="zh-CN" altLang="en-US" sz="2100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 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1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1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 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.</a:t>
            </a:r>
          </a:p>
        </p:txBody>
      </p:sp>
      <p:sp>
        <p:nvSpPr>
          <p:cNvPr id="25620" name="Text Box 16"/>
          <p:cNvSpPr txBox="1">
            <a:spLocks noChangeArrowheads="1"/>
          </p:cNvSpPr>
          <p:nvPr/>
        </p:nvSpPr>
        <p:spPr bwMode="auto">
          <a:xfrm>
            <a:off x="1800976" y="585651"/>
            <a:ext cx="30473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求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 到细杆静止所需时间。</a:t>
            </a:r>
          </a:p>
        </p:txBody>
      </p:sp>
      <p:graphicFrame>
        <p:nvGraphicFramePr>
          <p:cNvPr id="88082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50676"/>
              </p:ext>
            </p:extLst>
          </p:nvPr>
        </p:nvGraphicFramePr>
        <p:xfrm>
          <a:off x="756434" y="1942891"/>
          <a:ext cx="1383578" cy="799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79" name="Equation" r:id="rId3" imgW="685800" imgH="393480" progId="Equation.DSMT4">
                  <p:embed/>
                </p:oleObj>
              </mc:Choice>
              <mc:Fallback>
                <p:oleObj name="Equation" r:id="rId3" imgW="685800" imgH="393480" progId="Equation.DSMT4">
                  <p:embed/>
                  <p:pic>
                    <p:nvPicPr>
                      <p:cNvPr id="88082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34" y="1942891"/>
                        <a:ext cx="1383578" cy="7997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85" name="Text Box 21"/>
          <p:cNvSpPr txBox="1">
            <a:spLocks noChangeArrowheads="1"/>
          </p:cNvSpPr>
          <p:nvPr/>
        </p:nvSpPr>
        <p:spPr bwMode="auto">
          <a:xfrm>
            <a:off x="471144" y="1516149"/>
            <a:ext cx="442951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 dirty="0">
                <a:solidFill>
                  <a:srgbClr val="CC0000"/>
                </a:solidFill>
                <a:latin typeface="Times New Roman" pitchFamily="18" charset="0"/>
              </a:rPr>
              <a:t>解</a:t>
            </a:r>
            <a:r>
              <a:rPr lang="en-US" altLang="zh-CN" sz="2100" b="1" dirty="0">
                <a:solidFill>
                  <a:srgbClr val="CC0000"/>
                </a:solidFill>
                <a:latin typeface="Times New Roman" pitchFamily="18" charset="0"/>
              </a:rPr>
              <a:t>:</a:t>
            </a: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建坐标系，选质量元如图所示。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95978" y="2733674"/>
            <a:ext cx="5404785" cy="669925"/>
            <a:chOff x="377036" y="3655005"/>
            <a:chExt cx="7206380" cy="893234"/>
          </a:xfrm>
        </p:grpSpPr>
        <p:graphicFrame>
          <p:nvGraphicFramePr>
            <p:cNvPr id="88088" name="Object 2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23474986"/>
                </p:ext>
              </p:extLst>
            </p:nvPr>
          </p:nvGraphicFramePr>
          <p:xfrm>
            <a:off x="3921583" y="3655005"/>
            <a:ext cx="3661833" cy="893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80" name="Equation" r:id="rId5" imgW="1650960" imgH="406080" progId="Equation.DSMT4">
                    <p:embed/>
                  </p:oleObj>
                </mc:Choice>
                <mc:Fallback>
                  <p:oleObj name="Equation" r:id="rId5" imgW="1650960" imgH="406080" progId="Equation.DSMT4">
                    <p:embed/>
                    <p:pic>
                      <p:nvPicPr>
                        <p:cNvPr id="88088" name="Object 2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1583" y="3655005"/>
                          <a:ext cx="3661833" cy="89323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89" name="Text Box 25"/>
            <p:cNvSpPr txBox="1">
              <a:spLocks noChangeArrowheads="1"/>
            </p:cNvSpPr>
            <p:nvPr/>
          </p:nvSpPr>
          <p:spPr bwMode="auto">
            <a:xfrm>
              <a:off x="377036" y="3801004"/>
              <a:ext cx="387350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685800">
                <a:spcBef>
                  <a:spcPct val="50000"/>
                </a:spcBef>
                <a:defRPr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r>
                <a:rPr lang="en-US" altLang="zh-CN" sz="2100" b="1" i="1" dirty="0">
                  <a:solidFill>
                    <a:srgbClr val="000000"/>
                  </a:solidFill>
                  <a:latin typeface="Times New Roman" pitchFamily="18" charset="0"/>
                </a:rPr>
                <a:t>m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受到的摩擦力为：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6434" y="3387726"/>
            <a:ext cx="4607729" cy="698500"/>
            <a:chOff x="847932" y="5366475"/>
            <a:chExt cx="6143638" cy="931333"/>
          </a:xfrm>
        </p:grpSpPr>
        <p:graphicFrame>
          <p:nvGraphicFramePr>
            <p:cNvPr id="88083" name="Object 1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32647831"/>
                </p:ext>
              </p:extLst>
            </p:nvPr>
          </p:nvGraphicFramePr>
          <p:xfrm>
            <a:off x="3027053" y="5366475"/>
            <a:ext cx="3964517" cy="931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81" name="Equation" r:id="rId7" imgW="1587240" imgH="406080" progId="Equation.DSMT4">
                    <p:embed/>
                  </p:oleObj>
                </mc:Choice>
                <mc:Fallback>
                  <p:oleObj name="Equation" r:id="rId7" imgW="1587240" imgH="406080" progId="Equation.DSMT4">
                    <p:embed/>
                    <p:pic>
                      <p:nvPicPr>
                        <p:cNvPr id="88083" name="Object 1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7053" y="5366475"/>
                          <a:ext cx="3964517" cy="93133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90" name="Text Box 26"/>
            <p:cNvSpPr txBox="1">
              <a:spLocks noChangeArrowheads="1"/>
            </p:cNvSpPr>
            <p:nvPr/>
          </p:nvSpPr>
          <p:spPr bwMode="auto">
            <a:xfrm>
              <a:off x="847932" y="5516023"/>
              <a:ext cx="2801939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r>
                <a:rPr lang="en-US" altLang="zh-CN" sz="2100" b="1" i="1" dirty="0">
                  <a:solidFill>
                    <a:srgbClr val="000000"/>
                  </a:solidFill>
                  <a:latin typeface="Times New Roman" pitchFamily="18" charset="0"/>
                </a:rPr>
                <a:t>f </a:t>
              </a: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的</a:t>
              </a: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力矩为：</a:t>
              </a:r>
              <a:endParaRPr lang="zh-CN" altLang="en-US" sz="21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" name="环形箭头 1"/>
          <p:cNvSpPr/>
          <p:nvPr/>
        </p:nvSpPr>
        <p:spPr>
          <a:xfrm rot="16200000" flipV="1">
            <a:off x="7244960" y="1034460"/>
            <a:ext cx="240422" cy="75691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85973"/>
              <a:gd name="adj5" fmla="val 19001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61820" y="1682395"/>
            <a:ext cx="2575323" cy="669608"/>
            <a:chOff x="5667375" y="2482074"/>
            <a:chExt cx="3433764" cy="892810"/>
          </a:xfrm>
        </p:grpSpPr>
        <p:sp>
          <p:nvSpPr>
            <p:cNvPr id="29" name="Line 10"/>
            <p:cNvSpPr>
              <a:spLocks noChangeShapeType="1"/>
            </p:cNvSpPr>
            <p:nvPr/>
          </p:nvSpPr>
          <p:spPr bwMode="auto">
            <a:xfrm rot="5400000">
              <a:off x="7167166" y="1452159"/>
              <a:ext cx="0" cy="2999581"/>
            </a:xfrm>
            <a:prstGeom prst="line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type="stealth" w="lg" len="lg"/>
              <a:tailEnd type="none" w="lg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31" name="Object 34"/>
            <p:cNvGraphicFramePr>
              <a:graphicFrameLocks/>
            </p:cNvGraphicFramePr>
            <p:nvPr>
              <p:extLst/>
            </p:nvPr>
          </p:nvGraphicFramePr>
          <p:xfrm>
            <a:off x="8694739" y="2715827"/>
            <a:ext cx="406400" cy="4608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82" name="Equation" r:id="rId9" imgW="126720" imgH="139680" progId="Equation.DSMT4">
                    <p:embed/>
                  </p:oleObj>
                </mc:Choice>
                <mc:Fallback>
                  <p:oleObj name="Equation" r:id="rId9" imgW="126720" imgH="139680" progId="Equation.DSMT4">
                    <p:embed/>
                    <p:pic>
                      <p:nvPicPr>
                        <p:cNvPr id="31" name="Object 3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94739" y="2715827"/>
                          <a:ext cx="406400" cy="46086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3" name="Freeform 23"/>
            <p:cNvSpPr>
              <a:spLocks/>
            </p:cNvSpPr>
            <p:nvPr/>
          </p:nvSpPr>
          <p:spPr bwMode="auto">
            <a:xfrm>
              <a:off x="6751638" y="2648762"/>
              <a:ext cx="7937" cy="14287"/>
            </a:xfrm>
            <a:custGeom>
              <a:avLst/>
              <a:gdLst>
                <a:gd name="T0" fmla="*/ 2147483647 w 5"/>
                <a:gd name="T1" fmla="*/ 0 h 9"/>
                <a:gd name="T2" fmla="*/ 0 w 5"/>
                <a:gd name="T3" fmla="*/ 0 h 9"/>
                <a:gd name="T4" fmla="*/ 0 w 5"/>
                <a:gd name="T5" fmla="*/ 2147483647 h 9"/>
                <a:gd name="T6" fmla="*/ 2147483647 w 5"/>
                <a:gd name="T7" fmla="*/ 2147483647 h 9"/>
                <a:gd name="T8" fmla="*/ 2147483647 w 5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9"/>
                <a:gd name="T17" fmla="*/ 5 w 5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9">
                  <a:moveTo>
                    <a:pt x="5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7872265" y="2866441"/>
              <a:ext cx="45719" cy="158400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  <a:miter lim="800000"/>
              <a:headEnd/>
              <a:tailEnd type="none" w="med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kumimoji="1" lang="zh-CN" altLang="en-US" baseline="-250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895124" y="3028174"/>
              <a:ext cx="0" cy="3467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206456" y="3201529"/>
              <a:ext cx="68866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34"/>
            <p:cNvGraphicFramePr>
              <a:graphicFrameLocks/>
            </p:cNvGraphicFramePr>
            <p:nvPr>
              <p:extLst/>
            </p:nvPr>
          </p:nvGraphicFramePr>
          <p:xfrm>
            <a:off x="7418631" y="3058727"/>
            <a:ext cx="251852" cy="285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83" name="Equation" r:id="rId11" imgW="126720" imgH="139680" progId="Equation.DSMT4">
                    <p:embed/>
                  </p:oleObj>
                </mc:Choice>
                <mc:Fallback>
                  <p:oleObj name="Equation" r:id="rId11" imgW="126720" imgH="139680" progId="Equation.DSMT4">
                    <p:embed/>
                    <p:pic>
                      <p:nvPicPr>
                        <p:cNvPr id="33" name="Object 3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18631" y="3058727"/>
                          <a:ext cx="251852" cy="28560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4"/>
            <p:cNvGraphicFramePr>
              <a:graphicFrameLocks/>
            </p:cNvGraphicFramePr>
            <p:nvPr>
              <p:extLst/>
            </p:nvPr>
          </p:nvGraphicFramePr>
          <p:xfrm>
            <a:off x="6858673" y="3009197"/>
            <a:ext cx="302312" cy="342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84" name="Equation" r:id="rId13" imgW="126720" imgH="139680" progId="Equation.DSMT4">
                    <p:embed/>
                  </p:oleObj>
                </mc:Choice>
                <mc:Fallback>
                  <p:oleObj name="Equation" r:id="rId13" imgW="126720" imgH="139680" progId="Equation.DSMT4">
                    <p:embed/>
                    <p:pic>
                      <p:nvPicPr>
                        <p:cNvPr id="39" name="Object 3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673" y="3009197"/>
                          <a:ext cx="302312" cy="34282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4"/>
            <p:cNvGraphicFramePr>
              <a:graphicFrameLocks/>
            </p:cNvGraphicFramePr>
            <p:nvPr>
              <p:extLst/>
            </p:nvPr>
          </p:nvGraphicFramePr>
          <p:xfrm>
            <a:off x="7715250" y="2482074"/>
            <a:ext cx="376238" cy="36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85" name="Equation" r:id="rId15" imgW="190440" imgH="177480" progId="Equation.DSMT4">
                    <p:embed/>
                  </p:oleObj>
                </mc:Choice>
                <mc:Fallback>
                  <p:oleObj name="Equation" r:id="rId15" imgW="190440" imgH="177480" progId="Equation.DSMT4">
                    <p:embed/>
                    <p:pic>
                      <p:nvPicPr>
                        <p:cNvPr id="40" name="Object 3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5250" y="2482074"/>
                          <a:ext cx="376238" cy="36353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756434" y="4132265"/>
            <a:ext cx="6098391" cy="687387"/>
            <a:chOff x="676651" y="5519209"/>
            <a:chExt cx="8127413" cy="916516"/>
          </a:xfrm>
        </p:grpSpPr>
        <p:sp>
          <p:nvSpPr>
            <p:cNvPr id="44" name="Text Box 22"/>
            <p:cNvSpPr txBox="1">
              <a:spLocks noChangeArrowheads="1"/>
            </p:cNvSpPr>
            <p:nvPr/>
          </p:nvSpPr>
          <p:spPr bwMode="auto">
            <a:xfrm>
              <a:off x="676651" y="5686123"/>
              <a:ext cx="368141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总的摩擦</a:t>
              </a: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力矩为：</a:t>
              </a:r>
              <a:endParaRPr lang="zh-CN" altLang="en-US" sz="21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0" name="对象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66849328"/>
                </p:ext>
              </p:extLst>
            </p:nvPr>
          </p:nvGraphicFramePr>
          <p:xfrm>
            <a:off x="3514854" y="5519209"/>
            <a:ext cx="5289210" cy="916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86" name="Equation" r:id="rId17" imgW="2095200" imgH="419040" progId="Equation.DSMT4">
                    <p:embed/>
                  </p:oleObj>
                </mc:Choice>
                <mc:Fallback>
                  <p:oleObj name="Equation" r:id="rId17" imgW="2095200" imgH="419040" progId="Equation.DSMT4">
                    <p:embed/>
                    <p:pic>
                      <p:nvPicPr>
                        <p:cNvPr id="10" name="对象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4854" y="5519209"/>
                          <a:ext cx="5289210" cy="9165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对象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652085"/>
              </p:ext>
            </p:extLst>
          </p:nvPr>
        </p:nvGraphicFramePr>
        <p:xfrm>
          <a:off x="3518776" y="4340226"/>
          <a:ext cx="240506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87" name="Equation" r:id="rId19" imgW="126720" imgH="164880" progId="Equation.DSMT4">
                  <p:embed/>
                </p:oleObj>
              </mc:Choice>
              <mc:Fallback>
                <p:oleObj name="Equation" r:id="rId19" imgW="126720" imgH="164880" progId="Equation.DSMT4">
                  <p:embed/>
                  <p:pic>
                    <p:nvPicPr>
                      <p:cNvPr id="30" name="对象 29"/>
                      <p:cNvPicPr>
                        <a:picLocks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8776" y="4340226"/>
                        <a:ext cx="240506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8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8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8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0"/>
          <p:cNvGraphicFramePr>
            <a:graphicFrameLocks/>
          </p:cNvGraphicFramePr>
          <p:nvPr>
            <p:extLst/>
          </p:nvPr>
        </p:nvGraphicFramePr>
        <p:xfrm>
          <a:off x="2139554" y="3742135"/>
          <a:ext cx="1310878" cy="875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54" name="Equation" r:id="rId3" imgW="647640" imgH="431640" progId="Equation.DSMT4">
                  <p:embed/>
                </p:oleObj>
              </mc:Choice>
              <mc:Fallback>
                <p:oleObj name="Equation" r:id="rId3" imgW="647640" imgH="431640" progId="Equation.DSMT4">
                  <p:embed/>
                  <p:pic>
                    <p:nvPicPr>
                      <p:cNvPr id="4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554" y="3742135"/>
                        <a:ext cx="1310878" cy="8751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577577"/>
              </p:ext>
            </p:extLst>
          </p:nvPr>
        </p:nvGraphicFramePr>
        <p:xfrm>
          <a:off x="2132013" y="2444750"/>
          <a:ext cx="415290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55" name="Equation" r:id="rId5" imgW="1688760" imgH="393480" progId="Equation.DSMT4">
                  <p:embed/>
                </p:oleObj>
              </mc:Choice>
              <mc:Fallback>
                <p:oleObj name="Equation" r:id="rId5" imgW="1688760" imgH="393480" progId="Equation.DSMT4">
                  <p:embed/>
                  <p:pic>
                    <p:nvPicPr>
                      <p:cNvPr id="9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2013" y="2444750"/>
                        <a:ext cx="4152900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1582434" y="1679047"/>
            <a:ext cx="242411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根据角动量定理：</a:t>
            </a:r>
          </a:p>
        </p:txBody>
      </p:sp>
      <p:sp>
        <p:nvSpPr>
          <p:cNvPr id="11" name="AutoShape 32"/>
          <p:cNvSpPr>
            <a:spLocks/>
          </p:cNvSpPr>
          <p:nvPr/>
        </p:nvSpPr>
        <p:spPr bwMode="auto">
          <a:xfrm>
            <a:off x="6661546" y="811348"/>
            <a:ext cx="244078" cy="1260872"/>
          </a:xfrm>
          <a:prstGeom prst="rightBrace">
            <a:avLst>
              <a:gd name="adj1" fmla="val 5417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>
              <a:defRPr/>
            </a:pPr>
            <a:endParaRPr kumimoji="1" lang="zh-CN" altLang="en-US" baseline="-25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Line 33"/>
          <p:cNvSpPr>
            <a:spLocks noChangeShapeType="1"/>
          </p:cNvSpPr>
          <p:nvPr/>
        </p:nvSpPr>
        <p:spPr bwMode="auto">
          <a:xfrm>
            <a:off x="1502812" y="2901554"/>
            <a:ext cx="486965" cy="0"/>
          </a:xfrm>
          <a:prstGeom prst="line">
            <a:avLst/>
          </a:prstGeom>
          <a:ln w="76200">
            <a:solidFill>
              <a:schemeClr val="accent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14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43349220"/>
              </p:ext>
            </p:extLst>
          </p:nvPr>
        </p:nvGraphicFramePr>
        <p:xfrm>
          <a:off x="3695700" y="1496866"/>
          <a:ext cx="2731294" cy="77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56" name="Equation" r:id="rId7" imgW="1193760" imgH="355320" progId="Equation.DSMT4">
                  <p:embed/>
                </p:oleObj>
              </mc:Choice>
              <mc:Fallback>
                <p:oleObj name="Equation" r:id="rId7" imgW="1193760" imgH="355320" progId="Equation.DSMT4">
                  <p:embed/>
                  <p:pic>
                    <p:nvPicPr>
                      <p:cNvPr id="14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1496866"/>
                        <a:ext cx="2731294" cy="7798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493287" y="574673"/>
            <a:ext cx="3989938" cy="685800"/>
            <a:chOff x="606832" y="5533797"/>
            <a:chExt cx="5205632" cy="914400"/>
          </a:xfrm>
        </p:grpSpPr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606832" y="5717873"/>
              <a:ext cx="3681413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itchFamily="18" charset="0"/>
                </a:rPr>
                <a:t>总的摩擦</a:t>
              </a: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力矩为：</a:t>
              </a:r>
              <a:endParaRPr lang="zh-CN" altLang="en-US" sz="21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7" name="对象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46624722"/>
                </p:ext>
              </p:extLst>
            </p:nvPr>
          </p:nvGraphicFramePr>
          <p:xfrm>
            <a:off x="3480298" y="5533797"/>
            <a:ext cx="2332166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757" name="Equation" r:id="rId9" imgW="952200" imgH="406080" progId="Equation.DSMT4">
                    <p:embed/>
                  </p:oleObj>
                </mc:Choice>
                <mc:Fallback>
                  <p:oleObj name="Equation" r:id="rId9" imgW="952200" imgH="406080" progId="Equation.DSMT4">
                    <p:embed/>
                    <p:pic>
                      <p:nvPicPr>
                        <p:cNvPr id="17" name="对象 1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0298" y="5533797"/>
                          <a:ext cx="2332166" cy="91440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Line 33"/>
          <p:cNvSpPr>
            <a:spLocks noChangeShapeType="1"/>
          </p:cNvSpPr>
          <p:nvPr/>
        </p:nvSpPr>
        <p:spPr bwMode="auto">
          <a:xfrm>
            <a:off x="1515556" y="4130279"/>
            <a:ext cx="486965" cy="0"/>
          </a:xfrm>
          <a:prstGeom prst="line">
            <a:avLst/>
          </a:prstGeom>
          <a:ln w="76200">
            <a:solidFill>
              <a:schemeClr val="accent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pPr defTabSz="685800">
              <a:defRPr/>
            </a:pPr>
            <a:endParaRPr lang="zh-CN" altLang="en-US" sz="1350">
              <a:solidFill>
                <a:srgbClr val="000000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6211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灯片编号占位符 15"/>
          <p:cNvSpPr>
            <a:spLocks noGrp="1"/>
          </p:cNvSpPr>
          <p:nvPr>
            <p:ph type="sldNum" sz="quarter" idx="10"/>
          </p:nvPr>
        </p:nvSpPr>
        <p:spPr>
          <a:xfrm>
            <a:off x="7508081" y="4882752"/>
            <a:ext cx="1600200" cy="273844"/>
          </a:xfrm>
        </p:spPr>
        <p:txBody>
          <a:bodyPr/>
          <a:lstStyle/>
          <a:p>
            <a:pPr defTabSz="685800">
              <a:defRPr/>
            </a:pPr>
            <a:fld id="{38D64108-CE5B-4B45-A31D-8617E9B8C48C}" type="slidenum">
              <a:rPr lang="zh-CN" altLang="en-US" sz="1350">
                <a:latin typeface="Calibri"/>
              </a:rPr>
              <a:pPr defTabSz="685800">
                <a:defRPr/>
              </a:pPr>
              <a:t>5</a:t>
            </a:fld>
            <a:endParaRPr lang="en-US" altLang="zh-CN" sz="1350" dirty="0">
              <a:latin typeface="Calibri"/>
            </a:endParaRP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6822281" y="838200"/>
            <a:ext cx="685800" cy="914400"/>
            <a:chOff x="4800" y="432"/>
            <a:chExt cx="576" cy="768"/>
          </a:xfrm>
        </p:grpSpPr>
        <p:sp>
          <p:nvSpPr>
            <p:cNvPr id="2114" name="Line 4"/>
            <p:cNvSpPr>
              <a:spLocks noChangeShapeType="1"/>
            </p:cNvSpPr>
            <p:nvPr/>
          </p:nvSpPr>
          <p:spPr bwMode="auto">
            <a:xfrm flipV="1">
              <a:off x="4800" y="912"/>
              <a:ext cx="57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115" name="Line 5"/>
            <p:cNvSpPr>
              <a:spLocks noChangeShapeType="1"/>
            </p:cNvSpPr>
            <p:nvPr/>
          </p:nvSpPr>
          <p:spPr bwMode="auto">
            <a:xfrm flipV="1">
              <a:off x="4800" y="672"/>
              <a:ext cx="240" cy="52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2066" name="Object 6"/>
            <p:cNvGraphicFramePr>
              <a:graphicFrameLocks noChangeAspect="1"/>
            </p:cNvGraphicFramePr>
            <p:nvPr/>
          </p:nvGraphicFramePr>
          <p:xfrm>
            <a:off x="4848" y="864"/>
            <a:ext cx="237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292" name="公式" r:id="rId3" imgW="101520" imgH="139680" progId="Equation.3">
                    <p:embed/>
                  </p:oleObj>
                </mc:Choice>
                <mc:Fallback>
                  <p:oleObj name="公式" r:id="rId3" imgW="101520" imgH="139680" progId="Equation.3">
                    <p:embed/>
                    <p:pic>
                      <p:nvPicPr>
                        <p:cNvPr id="20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864"/>
                          <a:ext cx="237" cy="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16" name="Arc 7"/>
            <p:cNvSpPr>
              <a:spLocks/>
            </p:cNvSpPr>
            <p:nvPr/>
          </p:nvSpPr>
          <p:spPr bwMode="auto">
            <a:xfrm>
              <a:off x="4944" y="864"/>
              <a:ext cx="192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FF3399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2067" name="Object 8"/>
            <p:cNvGraphicFramePr>
              <a:graphicFrameLocks noChangeAspect="1"/>
            </p:cNvGraphicFramePr>
            <p:nvPr/>
          </p:nvGraphicFramePr>
          <p:xfrm>
            <a:off x="4992" y="432"/>
            <a:ext cx="298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293" name="Equation" r:id="rId5" imgW="126720" imgH="177480" progId="Equation.3">
                    <p:embed/>
                  </p:oleObj>
                </mc:Choice>
                <mc:Fallback>
                  <p:oleObj name="Equation" r:id="rId5" imgW="126720" imgH="177480" progId="Equation.3">
                    <p:embed/>
                    <p:pic>
                      <p:nvPicPr>
                        <p:cNvPr id="206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432"/>
                          <a:ext cx="298" cy="4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70" name="Text Box 9"/>
          <p:cNvSpPr txBox="1">
            <a:spLocks noChangeArrowheads="1"/>
          </p:cNvSpPr>
          <p:nvPr/>
        </p:nvSpPr>
        <p:spPr bwMode="auto">
          <a:xfrm>
            <a:off x="771526" y="828675"/>
            <a:ext cx="408027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en-US" altLang="zh-CN" sz="2100" b="1">
                <a:solidFill>
                  <a:srgbClr val="CC0000"/>
                </a:solidFill>
                <a:latin typeface="Times New Roman" pitchFamily="18" charset="0"/>
              </a:rPr>
              <a:t>1.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itchFamily="18" charset="0"/>
              </a:rPr>
              <a:t>质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点的</a:t>
            </a:r>
            <a:r>
              <a:rPr kumimoji="1" lang="zh-CN" altLang="en-US" sz="2100" b="1" dirty="0">
                <a:solidFill>
                  <a:srgbClr val="FF0000"/>
                </a:solidFill>
                <a:latin typeface="Times New Roman" pitchFamily="18" charset="0"/>
              </a:rPr>
              <a:t>角动量</a:t>
            </a:r>
            <a:endParaRPr kumimoji="1" lang="zh-CN" altLang="en-US" sz="21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935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028569"/>
              </p:ext>
            </p:extLst>
          </p:nvPr>
        </p:nvGraphicFramePr>
        <p:xfrm>
          <a:off x="870347" y="1446780"/>
          <a:ext cx="2714228" cy="549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94" name="Equation" r:id="rId7" imgW="1130040" imgH="228600" progId="Equation.3">
                  <p:embed/>
                </p:oleObj>
              </mc:Choice>
              <mc:Fallback>
                <p:oleObj name="Equation" r:id="rId7" imgW="1130040" imgH="228600" progId="Equation.3">
                  <p:embed/>
                  <p:pic>
                    <p:nvPicPr>
                      <p:cNvPr id="19354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347" y="1446780"/>
                        <a:ext cx="2714228" cy="549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92"/>
          <p:cNvGrpSpPr>
            <a:grpSpLocks/>
          </p:cNvGrpSpPr>
          <p:nvPr/>
        </p:nvGrpSpPr>
        <p:grpSpPr bwMode="auto">
          <a:xfrm>
            <a:off x="6429376" y="916782"/>
            <a:ext cx="354806" cy="797719"/>
            <a:chOff x="4268" y="3357"/>
            <a:chExt cx="298" cy="670"/>
          </a:xfrm>
        </p:grpSpPr>
        <p:sp>
          <p:nvSpPr>
            <p:cNvPr id="2113" name="Line 41"/>
            <p:cNvSpPr>
              <a:spLocks noChangeShapeType="1"/>
            </p:cNvSpPr>
            <p:nvPr/>
          </p:nvSpPr>
          <p:spPr bwMode="auto">
            <a:xfrm flipH="1" flipV="1">
              <a:off x="4551" y="3529"/>
              <a:ext cx="15" cy="498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2065" name="Object 42"/>
            <p:cNvGraphicFramePr>
              <a:graphicFrameLocks noChangeAspect="1"/>
            </p:cNvGraphicFramePr>
            <p:nvPr/>
          </p:nvGraphicFramePr>
          <p:xfrm>
            <a:off x="4268" y="3357"/>
            <a:ext cx="28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295" name="公式" r:id="rId9" imgW="114120" imgH="152280" progId="Equation.3">
                    <p:embed/>
                  </p:oleObj>
                </mc:Choice>
                <mc:Fallback>
                  <p:oleObj name="公式" r:id="rId9" imgW="114120" imgH="152280" progId="Equation.3">
                    <p:embed/>
                    <p:pic>
                      <p:nvPicPr>
                        <p:cNvPr id="2065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8" y="3357"/>
                          <a:ext cx="286" cy="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72" name="Group 61"/>
          <p:cNvGrpSpPr>
            <a:grpSpLocks/>
          </p:cNvGrpSpPr>
          <p:nvPr/>
        </p:nvGrpSpPr>
        <p:grpSpPr bwMode="auto">
          <a:xfrm>
            <a:off x="5393531" y="1066800"/>
            <a:ext cx="1828800" cy="1428750"/>
            <a:chOff x="3600" y="624"/>
            <a:chExt cx="1536" cy="1200"/>
          </a:xfrm>
        </p:grpSpPr>
        <p:sp>
          <p:nvSpPr>
            <p:cNvPr id="2108" name="Line 44"/>
            <p:cNvSpPr>
              <a:spLocks noChangeShapeType="1"/>
            </p:cNvSpPr>
            <p:nvPr/>
          </p:nvSpPr>
          <p:spPr bwMode="auto">
            <a:xfrm flipV="1">
              <a:off x="4128" y="624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109" name="Line 45"/>
            <p:cNvSpPr>
              <a:spLocks noChangeShapeType="1"/>
            </p:cNvSpPr>
            <p:nvPr/>
          </p:nvSpPr>
          <p:spPr bwMode="auto">
            <a:xfrm>
              <a:off x="4128" y="1488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110" name="Line 46"/>
            <p:cNvSpPr>
              <a:spLocks noChangeShapeType="1"/>
            </p:cNvSpPr>
            <p:nvPr/>
          </p:nvSpPr>
          <p:spPr bwMode="auto">
            <a:xfrm flipH="1">
              <a:off x="3696" y="1488"/>
              <a:ext cx="432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111" name="Oval 47"/>
            <p:cNvSpPr>
              <a:spLocks noChangeArrowheads="1"/>
            </p:cNvSpPr>
            <p:nvPr/>
          </p:nvSpPr>
          <p:spPr bwMode="auto">
            <a:xfrm>
              <a:off x="4704" y="1104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C2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112" name="Line 48"/>
            <p:cNvSpPr>
              <a:spLocks noChangeShapeType="1"/>
            </p:cNvSpPr>
            <p:nvPr/>
          </p:nvSpPr>
          <p:spPr bwMode="auto">
            <a:xfrm flipV="1">
              <a:off x="4128" y="1200"/>
              <a:ext cx="624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2059" name="Object 49"/>
            <p:cNvGraphicFramePr>
              <a:graphicFrameLocks noChangeAspect="1"/>
            </p:cNvGraphicFramePr>
            <p:nvPr/>
          </p:nvGraphicFramePr>
          <p:xfrm>
            <a:off x="4320" y="1008"/>
            <a:ext cx="299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296" name="公式" r:id="rId11" imgW="101520" imgH="126720" progId="Equation.3">
                    <p:embed/>
                  </p:oleObj>
                </mc:Choice>
                <mc:Fallback>
                  <p:oleObj name="公式" r:id="rId11" imgW="101520" imgH="126720" progId="Equation.3">
                    <p:embed/>
                    <p:pic>
                      <p:nvPicPr>
                        <p:cNvPr id="2059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008"/>
                          <a:ext cx="299" cy="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0" name="Object 50"/>
            <p:cNvGraphicFramePr>
              <a:graphicFrameLocks noChangeAspect="1"/>
            </p:cNvGraphicFramePr>
            <p:nvPr/>
          </p:nvGraphicFramePr>
          <p:xfrm>
            <a:off x="3600" y="1584"/>
            <a:ext cx="17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297" name="公式" r:id="rId13" imgW="177480" imgH="190440" progId="Equation.3">
                    <p:embed/>
                  </p:oleObj>
                </mc:Choice>
                <mc:Fallback>
                  <p:oleObj name="公式" r:id="rId13" imgW="177480" imgH="190440" progId="Equation.3">
                    <p:embed/>
                    <p:pic>
                      <p:nvPicPr>
                        <p:cNvPr id="206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584"/>
                          <a:ext cx="177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1" name="Object 51"/>
            <p:cNvGraphicFramePr>
              <a:graphicFrameLocks noChangeAspect="1"/>
            </p:cNvGraphicFramePr>
            <p:nvPr/>
          </p:nvGraphicFramePr>
          <p:xfrm>
            <a:off x="4896" y="1488"/>
            <a:ext cx="190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298" name="公式" r:id="rId15" imgW="190440" imgH="241200" progId="Equation.3">
                    <p:embed/>
                  </p:oleObj>
                </mc:Choice>
                <mc:Fallback>
                  <p:oleObj name="公式" r:id="rId15" imgW="190440" imgH="241200" progId="Equation.3">
                    <p:embed/>
                    <p:pic>
                      <p:nvPicPr>
                        <p:cNvPr id="2061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488"/>
                          <a:ext cx="190" cy="2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2" name="Object 52"/>
            <p:cNvGraphicFramePr>
              <a:graphicFrameLocks noChangeAspect="1"/>
            </p:cNvGraphicFramePr>
            <p:nvPr/>
          </p:nvGraphicFramePr>
          <p:xfrm>
            <a:off x="4176" y="624"/>
            <a:ext cx="165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299" name="公式" r:id="rId17" imgW="164880" imgH="164880" progId="Equation.3">
                    <p:embed/>
                  </p:oleObj>
                </mc:Choice>
                <mc:Fallback>
                  <p:oleObj name="公式" r:id="rId17" imgW="164880" imgH="164880" progId="Equation.3">
                    <p:embed/>
                    <p:pic>
                      <p:nvPicPr>
                        <p:cNvPr id="2062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624"/>
                          <a:ext cx="165" cy="1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3" name="Object 53"/>
            <p:cNvGraphicFramePr>
              <a:graphicFrameLocks noChangeAspect="1"/>
            </p:cNvGraphicFramePr>
            <p:nvPr/>
          </p:nvGraphicFramePr>
          <p:xfrm>
            <a:off x="4134" y="1488"/>
            <a:ext cx="16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300" name="公式" r:id="rId19" imgW="164880" imgH="190440" progId="Equation.3">
                    <p:embed/>
                  </p:oleObj>
                </mc:Choice>
                <mc:Fallback>
                  <p:oleObj name="公式" r:id="rId19" imgW="164880" imgH="190440" progId="Equation.3">
                    <p:embed/>
                    <p:pic>
                      <p:nvPicPr>
                        <p:cNvPr id="2063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4" y="1488"/>
                          <a:ext cx="165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4" name="Object 54"/>
            <p:cNvGraphicFramePr>
              <a:graphicFrameLocks noChangeAspect="1"/>
            </p:cNvGraphicFramePr>
            <p:nvPr/>
          </p:nvGraphicFramePr>
          <p:xfrm>
            <a:off x="4848" y="1200"/>
            <a:ext cx="22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301" name="公式" r:id="rId21" imgW="228600" imgH="190440" progId="Equation.3">
                    <p:embed/>
                  </p:oleObj>
                </mc:Choice>
                <mc:Fallback>
                  <p:oleObj name="公式" r:id="rId21" imgW="228600" imgH="190440" progId="Equation.3">
                    <p:embed/>
                    <p:pic>
                      <p:nvPicPr>
                        <p:cNvPr id="2064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1200"/>
                          <a:ext cx="227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68"/>
          <p:cNvGrpSpPr>
            <a:grpSpLocks/>
          </p:cNvGrpSpPr>
          <p:nvPr/>
        </p:nvGrpSpPr>
        <p:grpSpPr bwMode="auto">
          <a:xfrm>
            <a:off x="738188" y="2258618"/>
            <a:ext cx="2880122" cy="415529"/>
            <a:chOff x="404" y="1449"/>
            <a:chExt cx="2419" cy="349"/>
          </a:xfrm>
        </p:grpSpPr>
        <p:graphicFrame>
          <p:nvGraphicFramePr>
            <p:cNvPr id="2058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954" y="1458"/>
            <a:ext cx="1869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302" name="Equation" r:id="rId23" imgW="901440" imgH="177480" progId="Equation.DSMT4">
                    <p:embed/>
                  </p:oleObj>
                </mc:Choice>
                <mc:Fallback>
                  <p:oleObj name="Equation" r:id="rId23" imgW="901440" imgH="177480" progId="Equation.DSMT4">
                    <p:embed/>
                    <p:pic>
                      <p:nvPicPr>
                        <p:cNvPr id="205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" y="1458"/>
                          <a:ext cx="1869" cy="33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07" name="Text Box 58"/>
            <p:cNvSpPr txBox="1">
              <a:spLocks noChangeArrowheads="1"/>
            </p:cNvSpPr>
            <p:nvPr/>
          </p:nvSpPr>
          <p:spPr bwMode="auto">
            <a:xfrm>
              <a:off x="404" y="1449"/>
              <a:ext cx="61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2100" b="1" dirty="0">
                  <a:solidFill>
                    <a:srgbClr val="0000FF"/>
                  </a:solidFill>
                  <a:latin typeface="Times New Roman" pitchFamily="18" charset="0"/>
                </a:rPr>
                <a:t>大小</a:t>
              </a: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6455569" y="2365773"/>
            <a:ext cx="648891" cy="759619"/>
            <a:chOff x="3792" y="3312"/>
            <a:chExt cx="672" cy="816"/>
          </a:xfrm>
        </p:grpSpPr>
        <p:grpSp>
          <p:nvGrpSpPr>
            <p:cNvPr id="2085" name="Group 9"/>
            <p:cNvGrpSpPr>
              <a:grpSpLocks/>
            </p:cNvGrpSpPr>
            <p:nvPr/>
          </p:nvGrpSpPr>
          <p:grpSpPr bwMode="auto">
            <a:xfrm>
              <a:off x="4021" y="3312"/>
              <a:ext cx="443" cy="593"/>
              <a:chOff x="1058" y="3120"/>
              <a:chExt cx="815" cy="801"/>
            </a:xfrm>
          </p:grpSpPr>
          <p:sp>
            <p:nvSpPr>
              <p:cNvPr id="2093" name="Freeform 10"/>
              <p:cNvSpPr>
                <a:spLocks/>
              </p:cNvSpPr>
              <p:nvPr/>
            </p:nvSpPr>
            <p:spPr bwMode="auto">
              <a:xfrm>
                <a:off x="1058" y="3120"/>
                <a:ext cx="815" cy="801"/>
              </a:xfrm>
              <a:custGeom>
                <a:avLst/>
                <a:gdLst>
                  <a:gd name="T0" fmla="*/ 185 w 815"/>
                  <a:gd name="T1" fmla="*/ 790 h 801"/>
                  <a:gd name="T2" fmla="*/ 253 w 815"/>
                  <a:gd name="T3" fmla="*/ 786 h 801"/>
                  <a:gd name="T4" fmla="*/ 350 w 815"/>
                  <a:gd name="T5" fmla="*/ 768 h 801"/>
                  <a:gd name="T6" fmla="*/ 481 w 815"/>
                  <a:gd name="T7" fmla="*/ 725 h 801"/>
                  <a:gd name="T8" fmla="*/ 662 w 815"/>
                  <a:gd name="T9" fmla="*/ 657 h 801"/>
                  <a:gd name="T10" fmla="*/ 706 w 815"/>
                  <a:gd name="T11" fmla="*/ 624 h 801"/>
                  <a:gd name="T12" fmla="*/ 775 w 815"/>
                  <a:gd name="T13" fmla="*/ 529 h 801"/>
                  <a:gd name="T14" fmla="*/ 814 w 815"/>
                  <a:gd name="T15" fmla="*/ 469 h 801"/>
                  <a:gd name="T16" fmla="*/ 777 w 815"/>
                  <a:gd name="T17" fmla="*/ 432 h 801"/>
                  <a:gd name="T18" fmla="*/ 777 w 815"/>
                  <a:gd name="T19" fmla="*/ 404 h 801"/>
                  <a:gd name="T20" fmla="*/ 807 w 815"/>
                  <a:gd name="T21" fmla="*/ 356 h 801"/>
                  <a:gd name="T22" fmla="*/ 800 w 815"/>
                  <a:gd name="T23" fmla="*/ 317 h 801"/>
                  <a:gd name="T24" fmla="*/ 747 w 815"/>
                  <a:gd name="T25" fmla="*/ 292 h 801"/>
                  <a:gd name="T26" fmla="*/ 763 w 815"/>
                  <a:gd name="T27" fmla="*/ 257 h 801"/>
                  <a:gd name="T28" fmla="*/ 741 w 815"/>
                  <a:gd name="T29" fmla="*/ 213 h 801"/>
                  <a:gd name="T30" fmla="*/ 665 w 815"/>
                  <a:gd name="T31" fmla="*/ 201 h 801"/>
                  <a:gd name="T32" fmla="*/ 635 w 815"/>
                  <a:gd name="T33" fmla="*/ 169 h 801"/>
                  <a:gd name="T34" fmla="*/ 575 w 815"/>
                  <a:gd name="T35" fmla="*/ 156 h 801"/>
                  <a:gd name="T36" fmla="*/ 454 w 815"/>
                  <a:gd name="T37" fmla="*/ 158 h 801"/>
                  <a:gd name="T38" fmla="*/ 378 w 815"/>
                  <a:gd name="T39" fmla="*/ 182 h 801"/>
                  <a:gd name="T40" fmla="*/ 325 w 815"/>
                  <a:gd name="T41" fmla="*/ 230 h 801"/>
                  <a:gd name="T42" fmla="*/ 280 w 815"/>
                  <a:gd name="T43" fmla="*/ 290 h 801"/>
                  <a:gd name="T44" fmla="*/ 301 w 815"/>
                  <a:gd name="T45" fmla="*/ 312 h 801"/>
                  <a:gd name="T46" fmla="*/ 347 w 815"/>
                  <a:gd name="T47" fmla="*/ 315 h 801"/>
                  <a:gd name="T48" fmla="*/ 384 w 815"/>
                  <a:gd name="T49" fmla="*/ 289 h 801"/>
                  <a:gd name="T50" fmla="*/ 354 w 815"/>
                  <a:gd name="T51" fmla="*/ 315 h 801"/>
                  <a:gd name="T52" fmla="*/ 339 w 815"/>
                  <a:gd name="T53" fmla="*/ 321 h 801"/>
                  <a:gd name="T54" fmla="*/ 309 w 815"/>
                  <a:gd name="T55" fmla="*/ 340 h 801"/>
                  <a:gd name="T56" fmla="*/ 257 w 815"/>
                  <a:gd name="T57" fmla="*/ 332 h 801"/>
                  <a:gd name="T58" fmla="*/ 249 w 815"/>
                  <a:gd name="T59" fmla="*/ 305 h 801"/>
                  <a:gd name="T60" fmla="*/ 257 w 815"/>
                  <a:gd name="T61" fmla="*/ 217 h 801"/>
                  <a:gd name="T62" fmla="*/ 289 w 815"/>
                  <a:gd name="T63" fmla="*/ 126 h 801"/>
                  <a:gd name="T64" fmla="*/ 290 w 815"/>
                  <a:gd name="T65" fmla="*/ 41 h 801"/>
                  <a:gd name="T66" fmla="*/ 259 w 815"/>
                  <a:gd name="T67" fmla="*/ 9 h 801"/>
                  <a:gd name="T68" fmla="*/ 192 w 815"/>
                  <a:gd name="T69" fmla="*/ 7 h 801"/>
                  <a:gd name="T70" fmla="*/ 168 w 815"/>
                  <a:gd name="T71" fmla="*/ 65 h 801"/>
                  <a:gd name="T72" fmla="*/ 137 w 815"/>
                  <a:gd name="T73" fmla="*/ 130 h 801"/>
                  <a:gd name="T74" fmla="*/ 122 w 815"/>
                  <a:gd name="T75" fmla="*/ 153 h 801"/>
                  <a:gd name="T76" fmla="*/ 106 w 815"/>
                  <a:gd name="T77" fmla="*/ 183 h 801"/>
                  <a:gd name="T78" fmla="*/ 62 w 815"/>
                  <a:gd name="T79" fmla="*/ 311 h 801"/>
                  <a:gd name="T80" fmla="*/ 23 w 815"/>
                  <a:gd name="T81" fmla="*/ 462 h 801"/>
                  <a:gd name="T82" fmla="*/ 0 w 815"/>
                  <a:gd name="T83" fmla="*/ 554 h 80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815"/>
                  <a:gd name="T127" fmla="*/ 0 h 801"/>
                  <a:gd name="T128" fmla="*/ 815 w 815"/>
                  <a:gd name="T129" fmla="*/ 801 h 80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815" h="801">
                    <a:moveTo>
                      <a:pt x="132" y="800"/>
                    </a:moveTo>
                    <a:lnTo>
                      <a:pt x="162" y="792"/>
                    </a:lnTo>
                    <a:lnTo>
                      <a:pt x="185" y="790"/>
                    </a:lnTo>
                    <a:lnTo>
                      <a:pt x="208" y="783"/>
                    </a:lnTo>
                    <a:lnTo>
                      <a:pt x="224" y="784"/>
                    </a:lnTo>
                    <a:lnTo>
                      <a:pt x="253" y="786"/>
                    </a:lnTo>
                    <a:lnTo>
                      <a:pt x="284" y="783"/>
                    </a:lnTo>
                    <a:lnTo>
                      <a:pt x="314" y="775"/>
                    </a:lnTo>
                    <a:lnTo>
                      <a:pt x="350" y="768"/>
                    </a:lnTo>
                    <a:lnTo>
                      <a:pt x="388" y="759"/>
                    </a:lnTo>
                    <a:lnTo>
                      <a:pt x="426" y="745"/>
                    </a:lnTo>
                    <a:lnTo>
                      <a:pt x="481" y="725"/>
                    </a:lnTo>
                    <a:lnTo>
                      <a:pt x="533" y="703"/>
                    </a:lnTo>
                    <a:lnTo>
                      <a:pt x="602" y="677"/>
                    </a:lnTo>
                    <a:lnTo>
                      <a:pt x="662" y="657"/>
                    </a:lnTo>
                    <a:lnTo>
                      <a:pt x="684" y="649"/>
                    </a:lnTo>
                    <a:lnTo>
                      <a:pt x="701" y="636"/>
                    </a:lnTo>
                    <a:lnTo>
                      <a:pt x="706" y="624"/>
                    </a:lnTo>
                    <a:lnTo>
                      <a:pt x="721" y="605"/>
                    </a:lnTo>
                    <a:lnTo>
                      <a:pt x="744" y="575"/>
                    </a:lnTo>
                    <a:lnTo>
                      <a:pt x="775" y="529"/>
                    </a:lnTo>
                    <a:lnTo>
                      <a:pt x="799" y="504"/>
                    </a:lnTo>
                    <a:lnTo>
                      <a:pt x="806" y="481"/>
                    </a:lnTo>
                    <a:lnTo>
                      <a:pt x="814" y="469"/>
                    </a:lnTo>
                    <a:lnTo>
                      <a:pt x="806" y="452"/>
                    </a:lnTo>
                    <a:lnTo>
                      <a:pt x="792" y="437"/>
                    </a:lnTo>
                    <a:lnTo>
                      <a:pt x="777" y="432"/>
                    </a:lnTo>
                    <a:lnTo>
                      <a:pt x="768" y="427"/>
                    </a:lnTo>
                    <a:lnTo>
                      <a:pt x="768" y="416"/>
                    </a:lnTo>
                    <a:lnTo>
                      <a:pt x="777" y="404"/>
                    </a:lnTo>
                    <a:lnTo>
                      <a:pt x="784" y="392"/>
                    </a:lnTo>
                    <a:lnTo>
                      <a:pt x="799" y="374"/>
                    </a:lnTo>
                    <a:lnTo>
                      <a:pt x="807" y="356"/>
                    </a:lnTo>
                    <a:lnTo>
                      <a:pt x="808" y="344"/>
                    </a:lnTo>
                    <a:lnTo>
                      <a:pt x="808" y="327"/>
                    </a:lnTo>
                    <a:lnTo>
                      <a:pt x="800" y="317"/>
                    </a:lnTo>
                    <a:lnTo>
                      <a:pt x="784" y="307"/>
                    </a:lnTo>
                    <a:lnTo>
                      <a:pt x="762" y="297"/>
                    </a:lnTo>
                    <a:lnTo>
                      <a:pt x="747" y="292"/>
                    </a:lnTo>
                    <a:lnTo>
                      <a:pt x="747" y="281"/>
                    </a:lnTo>
                    <a:lnTo>
                      <a:pt x="754" y="269"/>
                    </a:lnTo>
                    <a:lnTo>
                      <a:pt x="763" y="257"/>
                    </a:lnTo>
                    <a:lnTo>
                      <a:pt x="755" y="241"/>
                    </a:lnTo>
                    <a:lnTo>
                      <a:pt x="756" y="222"/>
                    </a:lnTo>
                    <a:lnTo>
                      <a:pt x="741" y="213"/>
                    </a:lnTo>
                    <a:lnTo>
                      <a:pt x="726" y="209"/>
                    </a:lnTo>
                    <a:lnTo>
                      <a:pt x="696" y="205"/>
                    </a:lnTo>
                    <a:lnTo>
                      <a:pt x="665" y="201"/>
                    </a:lnTo>
                    <a:lnTo>
                      <a:pt x="651" y="202"/>
                    </a:lnTo>
                    <a:lnTo>
                      <a:pt x="643" y="180"/>
                    </a:lnTo>
                    <a:lnTo>
                      <a:pt x="635" y="169"/>
                    </a:lnTo>
                    <a:lnTo>
                      <a:pt x="620" y="158"/>
                    </a:lnTo>
                    <a:lnTo>
                      <a:pt x="599" y="154"/>
                    </a:lnTo>
                    <a:lnTo>
                      <a:pt x="575" y="156"/>
                    </a:lnTo>
                    <a:lnTo>
                      <a:pt x="545" y="158"/>
                    </a:lnTo>
                    <a:lnTo>
                      <a:pt x="507" y="155"/>
                    </a:lnTo>
                    <a:lnTo>
                      <a:pt x="454" y="158"/>
                    </a:lnTo>
                    <a:lnTo>
                      <a:pt x="430" y="160"/>
                    </a:lnTo>
                    <a:lnTo>
                      <a:pt x="409" y="168"/>
                    </a:lnTo>
                    <a:lnTo>
                      <a:pt x="378" y="182"/>
                    </a:lnTo>
                    <a:lnTo>
                      <a:pt x="354" y="195"/>
                    </a:lnTo>
                    <a:lnTo>
                      <a:pt x="340" y="212"/>
                    </a:lnTo>
                    <a:lnTo>
                      <a:pt x="325" y="230"/>
                    </a:lnTo>
                    <a:lnTo>
                      <a:pt x="302" y="255"/>
                    </a:lnTo>
                    <a:lnTo>
                      <a:pt x="288" y="278"/>
                    </a:lnTo>
                    <a:lnTo>
                      <a:pt x="280" y="290"/>
                    </a:lnTo>
                    <a:lnTo>
                      <a:pt x="288" y="296"/>
                    </a:lnTo>
                    <a:lnTo>
                      <a:pt x="294" y="307"/>
                    </a:lnTo>
                    <a:lnTo>
                      <a:pt x="301" y="312"/>
                    </a:lnTo>
                    <a:lnTo>
                      <a:pt x="316" y="317"/>
                    </a:lnTo>
                    <a:lnTo>
                      <a:pt x="332" y="315"/>
                    </a:lnTo>
                    <a:lnTo>
                      <a:pt x="347" y="315"/>
                    </a:lnTo>
                    <a:lnTo>
                      <a:pt x="363" y="302"/>
                    </a:lnTo>
                    <a:lnTo>
                      <a:pt x="377" y="295"/>
                    </a:lnTo>
                    <a:lnTo>
                      <a:pt x="384" y="289"/>
                    </a:lnTo>
                    <a:lnTo>
                      <a:pt x="400" y="282"/>
                    </a:lnTo>
                    <a:lnTo>
                      <a:pt x="385" y="294"/>
                    </a:lnTo>
                    <a:lnTo>
                      <a:pt x="354" y="315"/>
                    </a:lnTo>
                    <a:lnTo>
                      <a:pt x="363" y="319"/>
                    </a:lnTo>
                    <a:lnTo>
                      <a:pt x="354" y="320"/>
                    </a:lnTo>
                    <a:lnTo>
                      <a:pt x="339" y="321"/>
                    </a:lnTo>
                    <a:lnTo>
                      <a:pt x="332" y="327"/>
                    </a:lnTo>
                    <a:lnTo>
                      <a:pt x="315" y="334"/>
                    </a:lnTo>
                    <a:lnTo>
                      <a:pt x="309" y="340"/>
                    </a:lnTo>
                    <a:lnTo>
                      <a:pt x="288" y="341"/>
                    </a:lnTo>
                    <a:lnTo>
                      <a:pt x="272" y="343"/>
                    </a:lnTo>
                    <a:lnTo>
                      <a:pt x="257" y="332"/>
                    </a:lnTo>
                    <a:lnTo>
                      <a:pt x="250" y="327"/>
                    </a:lnTo>
                    <a:lnTo>
                      <a:pt x="249" y="315"/>
                    </a:lnTo>
                    <a:lnTo>
                      <a:pt x="249" y="305"/>
                    </a:lnTo>
                    <a:lnTo>
                      <a:pt x="250" y="276"/>
                    </a:lnTo>
                    <a:lnTo>
                      <a:pt x="250" y="247"/>
                    </a:lnTo>
                    <a:lnTo>
                      <a:pt x="257" y="217"/>
                    </a:lnTo>
                    <a:lnTo>
                      <a:pt x="259" y="189"/>
                    </a:lnTo>
                    <a:lnTo>
                      <a:pt x="274" y="149"/>
                    </a:lnTo>
                    <a:lnTo>
                      <a:pt x="289" y="126"/>
                    </a:lnTo>
                    <a:lnTo>
                      <a:pt x="295" y="108"/>
                    </a:lnTo>
                    <a:lnTo>
                      <a:pt x="296" y="68"/>
                    </a:lnTo>
                    <a:lnTo>
                      <a:pt x="290" y="41"/>
                    </a:lnTo>
                    <a:lnTo>
                      <a:pt x="281" y="24"/>
                    </a:lnTo>
                    <a:lnTo>
                      <a:pt x="275" y="13"/>
                    </a:lnTo>
                    <a:lnTo>
                      <a:pt x="259" y="9"/>
                    </a:lnTo>
                    <a:lnTo>
                      <a:pt x="237" y="5"/>
                    </a:lnTo>
                    <a:lnTo>
                      <a:pt x="214" y="0"/>
                    </a:lnTo>
                    <a:lnTo>
                      <a:pt x="192" y="7"/>
                    </a:lnTo>
                    <a:lnTo>
                      <a:pt x="183" y="14"/>
                    </a:lnTo>
                    <a:lnTo>
                      <a:pt x="176" y="53"/>
                    </a:lnTo>
                    <a:lnTo>
                      <a:pt x="168" y="65"/>
                    </a:lnTo>
                    <a:lnTo>
                      <a:pt x="168" y="71"/>
                    </a:lnTo>
                    <a:lnTo>
                      <a:pt x="161" y="94"/>
                    </a:lnTo>
                    <a:lnTo>
                      <a:pt x="137" y="130"/>
                    </a:lnTo>
                    <a:lnTo>
                      <a:pt x="130" y="143"/>
                    </a:lnTo>
                    <a:lnTo>
                      <a:pt x="130" y="154"/>
                    </a:lnTo>
                    <a:lnTo>
                      <a:pt x="122" y="153"/>
                    </a:lnTo>
                    <a:lnTo>
                      <a:pt x="123" y="159"/>
                    </a:lnTo>
                    <a:lnTo>
                      <a:pt x="122" y="165"/>
                    </a:lnTo>
                    <a:lnTo>
                      <a:pt x="106" y="183"/>
                    </a:lnTo>
                    <a:lnTo>
                      <a:pt x="99" y="223"/>
                    </a:lnTo>
                    <a:lnTo>
                      <a:pt x="76" y="264"/>
                    </a:lnTo>
                    <a:lnTo>
                      <a:pt x="62" y="311"/>
                    </a:lnTo>
                    <a:lnTo>
                      <a:pt x="38" y="364"/>
                    </a:lnTo>
                    <a:lnTo>
                      <a:pt x="31" y="405"/>
                    </a:lnTo>
                    <a:lnTo>
                      <a:pt x="23" y="462"/>
                    </a:lnTo>
                    <a:lnTo>
                      <a:pt x="23" y="517"/>
                    </a:lnTo>
                    <a:lnTo>
                      <a:pt x="23" y="523"/>
                    </a:lnTo>
                    <a:lnTo>
                      <a:pt x="0" y="554"/>
                    </a:lnTo>
                    <a:lnTo>
                      <a:pt x="87" y="610"/>
                    </a:lnTo>
                    <a:lnTo>
                      <a:pt x="132" y="800"/>
                    </a:lnTo>
                  </a:path>
                </a:pathLst>
              </a:custGeom>
              <a:solidFill>
                <a:srgbClr val="FFBD7B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4" name="Freeform 11"/>
              <p:cNvSpPr>
                <a:spLocks/>
              </p:cNvSpPr>
              <p:nvPr/>
            </p:nvSpPr>
            <p:spPr bwMode="auto">
              <a:xfrm>
                <a:off x="1184" y="3763"/>
                <a:ext cx="562" cy="155"/>
              </a:xfrm>
              <a:custGeom>
                <a:avLst/>
                <a:gdLst>
                  <a:gd name="T0" fmla="*/ 30 w 562"/>
                  <a:gd name="T1" fmla="*/ 154 h 155"/>
                  <a:gd name="T2" fmla="*/ 52 w 562"/>
                  <a:gd name="T3" fmla="*/ 147 h 155"/>
                  <a:gd name="T4" fmla="*/ 75 w 562"/>
                  <a:gd name="T5" fmla="*/ 146 h 155"/>
                  <a:gd name="T6" fmla="*/ 90 w 562"/>
                  <a:gd name="T7" fmla="*/ 138 h 155"/>
                  <a:gd name="T8" fmla="*/ 112 w 562"/>
                  <a:gd name="T9" fmla="*/ 143 h 155"/>
                  <a:gd name="T10" fmla="*/ 128 w 562"/>
                  <a:gd name="T11" fmla="*/ 142 h 155"/>
                  <a:gd name="T12" fmla="*/ 151 w 562"/>
                  <a:gd name="T13" fmla="*/ 139 h 155"/>
                  <a:gd name="T14" fmla="*/ 179 w 562"/>
                  <a:gd name="T15" fmla="*/ 138 h 155"/>
                  <a:gd name="T16" fmla="*/ 218 w 562"/>
                  <a:gd name="T17" fmla="*/ 124 h 155"/>
                  <a:gd name="T18" fmla="*/ 263 w 562"/>
                  <a:gd name="T19" fmla="*/ 115 h 155"/>
                  <a:gd name="T20" fmla="*/ 309 w 562"/>
                  <a:gd name="T21" fmla="*/ 102 h 155"/>
                  <a:gd name="T22" fmla="*/ 363 w 562"/>
                  <a:gd name="T23" fmla="*/ 81 h 155"/>
                  <a:gd name="T24" fmla="*/ 423 w 562"/>
                  <a:gd name="T25" fmla="*/ 59 h 155"/>
                  <a:gd name="T26" fmla="*/ 477 w 562"/>
                  <a:gd name="T27" fmla="*/ 33 h 155"/>
                  <a:gd name="T28" fmla="*/ 513 w 562"/>
                  <a:gd name="T29" fmla="*/ 20 h 155"/>
                  <a:gd name="T30" fmla="*/ 537 w 562"/>
                  <a:gd name="T31" fmla="*/ 13 h 155"/>
                  <a:gd name="T32" fmla="*/ 561 w 562"/>
                  <a:gd name="T33" fmla="*/ 0 h 155"/>
                  <a:gd name="T34" fmla="*/ 545 w 562"/>
                  <a:gd name="T35" fmla="*/ 5 h 155"/>
                  <a:gd name="T36" fmla="*/ 529 w 562"/>
                  <a:gd name="T37" fmla="*/ 7 h 155"/>
                  <a:gd name="T38" fmla="*/ 514 w 562"/>
                  <a:gd name="T39" fmla="*/ 2 h 155"/>
                  <a:gd name="T40" fmla="*/ 506 w 562"/>
                  <a:gd name="T41" fmla="*/ 3 h 155"/>
                  <a:gd name="T42" fmla="*/ 484 w 562"/>
                  <a:gd name="T43" fmla="*/ 10 h 155"/>
                  <a:gd name="T44" fmla="*/ 462 w 562"/>
                  <a:gd name="T45" fmla="*/ 24 h 155"/>
                  <a:gd name="T46" fmla="*/ 438 w 562"/>
                  <a:gd name="T47" fmla="*/ 36 h 155"/>
                  <a:gd name="T48" fmla="*/ 407 w 562"/>
                  <a:gd name="T49" fmla="*/ 48 h 155"/>
                  <a:gd name="T50" fmla="*/ 378 w 562"/>
                  <a:gd name="T51" fmla="*/ 62 h 155"/>
                  <a:gd name="T52" fmla="*/ 341 w 562"/>
                  <a:gd name="T53" fmla="*/ 77 h 155"/>
                  <a:gd name="T54" fmla="*/ 309 w 562"/>
                  <a:gd name="T55" fmla="*/ 84 h 155"/>
                  <a:gd name="T56" fmla="*/ 279 w 562"/>
                  <a:gd name="T57" fmla="*/ 97 h 155"/>
                  <a:gd name="T58" fmla="*/ 256 w 562"/>
                  <a:gd name="T59" fmla="*/ 105 h 155"/>
                  <a:gd name="T60" fmla="*/ 233 w 562"/>
                  <a:gd name="T61" fmla="*/ 107 h 155"/>
                  <a:gd name="T62" fmla="*/ 217 w 562"/>
                  <a:gd name="T63" fmla="*/ 113 h 155"/>
                  <a:gd name="T64" fmla="*/ 188 w 562"/>
                  <a:gd name="T65" fmla="*/ 114 h 155"/>
                  <a:gd name="T66" fmla="*/ 158 w 562"/>
                  <a:gd name="T67" fmla="*/ 118 h 155"/>
                  <a:gd name="T68" fmla="*/ 129 w 562"/>
                  <a:gd name="T69" fmla="*/ 119 h 155"/>
                  <a:gd name="T70" fmla="*/ 106 w 562"/>
                  <a:gd name="T71" fmla="*/ 114 h 155"/>
                  <a:gd name="T72" fmla="*/ 83 w 562"/>
                  <a:gd name="T73" fmla="*/ 110 h 155"/>
                  <a:gd name="T74" fmla="*/ 68 w 562"/>
                  <a:gd name="T75" fmla="*/ 95 h 155"/>
                  <a:gd name="T76" fmla="*/ 52 w 562"/>
                  <a:gd name="T77" fmla="*/ 84 h 155"/>
                  <a:gd name="T78" fmla="*/ 38 w 562"/>
                  <a:gd name="T79" fmla="*/ 69 h 155"/>
                  <a:gd name="T80" fmla="*/ 23 w 562"/>
                  <a:gd name="T81" fmla="*/ 54 h 155"/>
                  <a:gd name="T82" fmla="*/ 15 w 562"/>
                  <a:gd name="T83" fmla="*/ 42 h 155"/>
                  <a:gd name="T84" fmla="*/ 0 w 562"/>
                  <a:gd name="T85" fmla="*/ 33 h 155"/>
                  <a:gd name="T86" fmla="*/ 30 w 562"/>
                  <a:gd name="T87" fmla="*/ 154 h 15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562"/>
                  <a:gd name="T133" fmla="*/ 0 h 155"/>
                  <a:gd name="T134" fmla="*/ 562 w 562"/>
                  <a:gd name="T135" fmla="*/ 155 h 15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562" h="155">
                    <a:moveTo>
                      <a:pt x="30" y="154"/>
                    </a:moveTo>
                    <a:lnTo>
                      <a:pt x="52" y="147"/>
                    </a:lnTo>
                    <a:lnTo>
                      <a:pt x="75" y="146"/>
                    </a:lnTo>
                    <a:lnTo>
                      <a:pt x="90" y="138"/>
                    </a:lnTo>
                    <a:lnTo>
                      <a:pt x="112" y="143"/>
                    </a:lnTo>
                    <a:lnTo>
                      <a:pt x="128" y="142"/>
                    </a:lnTo>
                    <a:lnTo>
                      <a:pt x="151" y="139"/>
                    </a:lnTo>
                    <a:lnTo>
                      <a:pt x="179" y="138"/>
                    </a:lnTo>
                    <a:lnTo>
                      <a:pt x="218" y="124"/>
                    </a:lnTo>
                    <a:lnTo>
                      <a:pt x="263" y="115"/>
                    </a:lnTo>
                    <a:lnTo>
                      <a:pt x="309" y="102"/>
                    </a:lnTo>
                    <a:lnTo>
                      <a:pt x="363" y="81"/>
                    </a:lnTo>
                    <a:lnTo>
                      <a:pt x="423" y="59"/>
                    </a:lnTo>
                    <a:lnTo>
                      <a:pt x="477" y="33"/>
                    </a:lnTo>
                    <a:lnTo>
                      <a:pt x="513" y="20"/>
                    </a:lnTo>
                    <a:lnTo>
                      <a:pt x="537" y="13"/>
                    </a:lnTo>
                    <a:lnTo>
                      <a:pt x="561" y="0"/>
                    </a:lnTo>
                    <a:lnTo>
                      <a:pt x="545" y="5"/>
                    </a:lnTo>
                    <a:lnTo>
                      <a:pt x="529" y="7"/>
                    </a:lnTo>
                    <a:lnTo>
                      <a:pt x="514" y="2"/>
                    </a:lnTo>
                    <a:lnTo>
                      <a:pt x="506" y="3"/>
                    </a:lnTo>
                    <a:lnTo>
                      <a:pt x="484" y="10"/>
                    </a:lnTo>
                    <a:lnTo>
                      <a:pt x="462" y="24"/>
                    </a:lnTo>
                    <a:lnTo>
                      <a:pt x="438" y="36"/>
                    </a:lnTo>
                    <a:lnTo>
                      <a:pt x="407" y="48"/>
                    </a:lnTo>
                    <a:lnTo>
                      <a:pt x="378" y="62"/>
                    </a:lnTo>
                    <a:lnTo>
                      <a:pt x="341" y="77"/>
                    </a:lnTo>
                    <a:lnTo>
                      <a:pt x="309" y="84"/>
                    </a:lnTo>
                    <a:lnTo>
                      <a:pt x="279" y="97"/>
                    </a:lnTo>
                    <a:lnTo>
                      <a:pt x="256" y="105"/>
                    </a:lnTo>
                    <a:lnTo>
                      <a:pt x="233" y="107"/>
                    </a:lnTo>
                    <a:lnTo>
                      <a:pt x="217" y="113"/>
                    </a:lnTo>
                    <a:lnTo>
                      <a:pt x="188" y="114"/>
                    </a:lnTo>
                    <a:lnTo>
                      <a:pt x="158" y="118"/>
                    </a:lnTo>
                    <a:lnTo>
                      <a:pt x="129" y="119"/>
                    </a:lnTo>
                    <a:lnTo>
                      <a:pt x="106" y="114"/>
                    </a:lnTo>
                    <a:lnTo>
                      <a:pt x="83" y="110"/>
                    </a:lnTo>
                    <a:lnTo>
                      <a:pt x="68" y="95"/>
                    </a:lnTo>
                    <a:lnTo>
                      <a:pt x="52" y="84"/>
                    </a:lnTo>
                    <a:lnTo>
                      <a:pt x="38" y="69"/>
                    </a:lnTo>
                    <a:lnTo>
                      <a:pt x="23" y="54"/>
                    </a:lnTo>
                    <a:lnTo>
                      <a:pt x="15" y="42"/>
                    </a:lnTo>
                    <a:lnTo>
                      <a:pt x="0" y="33"/>
                    </a:lnTo>
                    <a:lnTo>
                      <a:pt x="30" y="154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5" name="Freeform 12"/>
              <p:cNvSpPr>
                <a:spLocks/>
              </p:cNvSpPr>
              <p:nvPr/>
            </p:nvSpPr>
            <p:spPr bwMode="auto">
              <a:xfrm>
                <a:off x="1723" y="3548"/>
                <a:ext cx="121" cy="115"/>
              </a:xfrm>
              <a:custGeom>
                <a:avLst/>
                <a:gdLst>
                  <a:gd name="T0" fmla="*/ 112 w 121"/>
                  <a:gd name="T1" fmla="*/ 5 h 115"/>
                  <a:gd name="T2" fmla="*/ 120 w 121"/>
                  <a:gd name="T3" fmla="*/ 15 h 115"/>
                  <a:gd name="T4" fmla="*/ 120 w 121"/>
                  <a:gd name="T5" fmla="*/ 26 h 115"/>
                  <a:gd name="T6" fmla="*/ 111 w 121"/>
                  <a:gd name="T7" fmla="*/ 44 h 115"/>
                  <a:gd name="T8" fmla="*/ 98 w 121"/>
                  <a:gd name="T9" fmla="*/ 56 h 115"/>
                  <a:gd name="T10" fmla="*/ 82 w 121"/>
                  <a:gd name="T11" fmla="*/ 73 h 115"/>
                  <a:gd name="T12" fmla="*/ 52 w 121"/>
                  <a:gd name="T13" fmla="*/ 88 h 115"/>
                  <a:gd name="T14" fmla="*/ 29 w 121"/>
                  <a:gd name="T15" fmla="*/ 101 h 115"/>
                  <a:gd name="T16" fmla="*/ 0 w 121"/>
                  <a:gd name="T17" fmla="*/ 114 h 115"/>
                  <a:gd name="T18" fmla="*/ 29 w 121"/>
                  <a:gd name="T19" fmla="*/ 95 h 115"/>
                  <a:gd name="T20" fmla="*/ 37 w 121"/>
                  <a:gd name="T21" fmla="*/ 88 h 115"/>
                  <a:gd name="T22" fmla="*/ 52 w 121"/>
                  <a:gd name="T23" fmla="*/ 82 h 115"/>
                  <a:gd name="T24" fmla="*/ 67 w 121"/>
                  <a:gd name="T25" fmla="*/ 69 h 115"/>
                  <a:gd name="T26" fmla="*/ 75 w 121"/>
                  <a:gd name="T27" fmla="*/ 63 h 115"/>
                  <a:gd name="T28" fmla="*/ 89 w 121"/>
                  <a:gd name="T29" fmla="*/ 51 h 115"/>
                  <a:gd name="T30" fmla="*/ 97 w 121"/>
                  <a:gd name="T31" fmla="*/ 40 h 115"/>
                  <a:gd name="T32" fmla="*/ 105 w 121"/>
                  <a:gd name="T33" fmla="*/ 21 h 115"/>
                  <a:gd name="T34" fmla="*/ 105 w 121"/>
                  <a:gd name="T35" fmla="*/ 11 h 115"/>
                  <a:gd name="T36" fmla="*/ 105 w 121"/>
                  <a:gd name="T37" fmla="*/ 0 h 115"/>
                  <a:gd name="T38" fmla="*/ 112 w 121"/>
                  <a:gd name="T39" fmla="*/ 5 h 11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1"/>
                  <a:gd name="T61" fmla="*/ 0 h 115"/>
                  <a:gd name="T62" fmla="*/ 121 w 121"/>
                  <a:gd name="T63" fmla="*/ 115 h 11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1" h="115">
                    <a:moveTo>
                      <a:pt x="112" y="5"/>
                    </a:moveTo>
                    <a:lnTo>
                      <a:pt x="120" y="15"/>
                    </a:lnTo>
                    <a:lnTo>
                      <a:pt x="120" y="26"/>
                    </a:lnTo>
                    <a:lnTo>
                      <a:pt x="111" y="44"/>
                    </a:lnTo>
                    <a:lnTo>
                      <a:pt x="98" y="56"/>
                    </a:lnTo>
                    <a:lnTo>
                      <a:pt x="82" y="73"/>
                    </a:lnTo>
                    <a:lnTo>
                      <a:pt x="52" y="88"/>
                    </a:lnTo>
                    <a:lnTo>
                      <a:pt x="29" y="101"/>
                    </a:lnTo>
                    <a:lnTo>
                      <a:pt x="0" y="114"/>
                    </a:lnTo>
                    <a:lnTo>
                      <a:pt x="29" y="95"/>
                    </a:lnTo>
                    <a:lnTo>
                      <a:pt x="37" y="88"/>
                    </a:lnTo>
                    <a:lnTo>
                      <a:pt x="52" y="82"/>
                    </a:lnTo>
                    <a:lnTo>
                      <a:pt x="67" y="69"/>
                    </a:lnTo>
                    <a:lnTo>
                      <a:pt x="75" y="63"/>
                    </a:lnTo>
                    <a:lnTo>
                      <a:pt x="89" y="51"/>
                    </a:lnTo>
                    <a:lnTo>
                      <a:pt x="97" y="40"/>
                    </a:lnTo>
                    <a:lnTo>
                      <a:pt x="105" y="21"/>
                    </a:lnTo>
                    <a:lnTo>
                      <a:pt x="105" y="11"/>
                    </a:lnTo>
                    <a:lnTo>
                      <a:pt x="105" y="0"/>
                    </a:lnTo>
                    <a:lnTo>
                      <a:pt x="112" y="5"/>
                    </a:lnTo>
                  </a:path>
                </a:pathLst>
              </a:custGeom>
              <a:solidFill>
                <a:srgbClr val="FCA435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6" name="Freeform 13"/>
              <p:cNvSpPr>
                <a:spLocks/>
              </p:cNvSpPr>
              <p:nvPr/>
            </p:nvSpPr>
            <p:spPr bwMode="auto">
              <a:xfrm>
                <a:off x="1679" y="3413"/>
                <a:ext cx="143" cy="140"/>
              </a:xfrm>
              <a:custGeom>
                <a:avLst/>
                <a:gdLst>
                  <a:gd name="T0" fmla="*/ 135 w 143"/>
                  <a:gd name="T1" fmla="*/ 5 h 140"/>
                  <a:gd name="T2" fmla="*/ 142 w 143"/>
                  <a:gd name="T3" fmla="*/ 21 h 140"/>
                  <a:gd name="T4" fmla="*/ 134 w 143"/>
                  <a:gd name="T5" fmla="*/ 39 h 140"/>
                  <a:gd name="T6" fmla="*/ 134 w 143"/>
                  <a:gd name="T7" fmla="*/ 50 h 140"/>
                  <a:gd name="T8" fmla="*/ 118 w 143"/>
                  <a:gd name="T9" fmla="*/ 68 h 140"/>
                  <a:gd name="T10" fmla="*/ 111 w 143"/>
                  <a:gd name="T11" fmla="*/ 80 h 140"/>
                  <a:gd name="T12" fmla="*/ 90 w 143"/>
                  <a:gd name="T13" fmla="*/ 93 h 140"/>
                  <a:gd name="T14" fmla="*/ 67 w 143"/>
                  <a:gd name="T15" fmla="*/ 106 h 140"/>
                  <a:gd name="T16" fmla="*/ 37 w 143"/>
                  <a:gd name="T17" fmla="*/ 120 h 140"/>
                  <a:gd name="T18" fmla="*/ 0 w 143"/>
                  <a:gd name="T19" fmla="*/ 139 h 140"/>
                  <a:gd name="T20" fmla="*/ 22 w 143"/>
                  <a:gd name="T21" fmla="*/ 125 h 140"/>
                  <a:gd name="T22" fmla="*/ 37 w 143"/>
                  <a:gd name="T23" fmla="*/ 113 h 140"/>
                  <a:gd name="T24" fmla="*/ 59 w 143"/>
                  <a:gd name="T25" fmla="*/ 100 h 140"/>
                  <a:gd name="T26" fmla="*/ 73 w 143"/>
                  <a:gd name="T27" fmla="*/ 89 h 140"/>
                  <a:gd name="T28" fmla="*/ 90 w 143"/>
                  <a:gd name="T29" fmla="*/ 75 h 140"/>
                  <a:gd name="T30" fmla="*/ 104 w 143"/>
                  <a:gd name="T31" fmla="*/ 57 h 140"/>
                  <a:gd name="T32" fmla="*/ 112 w 143"/>
                  <a:gd name="T33" fmla="*/ 40 h 140"/>
                  <a:gd name="T34" fmla="*/ 119 w 143"/>
                  <a:gd name="T35" fmla="*/ 18 h 140"/>
                  <a:gd name="T36" fmla="*/ 128 w 143"/>
                  <a:gd name="T37" fmla="*/ 0 h 140"/>
                  <a:gd name="T38" fmla="*/ 135 w 143"/>
                  <a:gd name="T39" fmla="*/ 5 h 1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43"/>
                  <a:gd name="T61" fmla="*/ 0 h 140"/>
                  <a:gd name="T62" fmla="*/ 143 w 143"/>
                  <a:gd name="T63" fmla="*/ 140 h 1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43" h="140">
                    <a:moveTo>
                      <a:pt x="135" y="5"/>
                    </a:moveTo>
                    <a:lnTo>
                      <a:pt x="142" y="21"/>
                    </a:lnTo>
                    <a:lnTo>
                      <a:pt x="134" y="39"/>
                    </a:lnTo>
                    <a:lnTo>
                      <a:pt x="134" y="50"/>
                    </a:lnTo>
                    <a:lnTo>
                      <a:pt x="118" y="68"/>
                    </a:lnTo>
                    <a:lnTo>
                      <a:pt x="111" y="80"/>
                    </a:lnTo>
                    <a:lnTo>
                      <a:pt x="90" y="93"/>
                    </a:lnTo>
                    <a:lnTo>
                      <a:pt x="67" y="106"/>
                    </a:lnTo>
                    <a:lnTo>
                      <a:pt x="37" y="120"/>
                    </a:lnTo>
                    <a:lnTo>
                      <a:pt x="0" y="139"/>
                    </a:lnTo>
                    <a:lnTo>
                      <a:pt x="22" y="125"/>
                    </a:lnTo>
                    <a:lnTo>
                      <a:pt x="37" y="113"/>
                    </a:lnTo>
                    <a:lnTo>
                      <a:pt x="59" y="100"/>
                    </a:lnTo>
                    <a:lnTo>
                      <a:pt x="73" y="89"/>
                    </a:lnTo>
                    <a:lnTo>
                      <a:pt x="90" y="75"/>
                    </a:lnTo>
                    <a:lnTo>
                      <a:pt x="104" y="57"/>
                    </a:lnTo>
                    <a:lnTo>
                      <a:pt x="112" y="40"/>
                    </a:lnTo>
                    <a:lnTo>
                      <a:pt x="119" y="18"/>
                    </a:lnTo>
                    <a:lnTo>
                      <a:pt x="128" y="0"/>
                    </a:lnTo>
                    <a:lnTo>
                      <a:pt x="135" y="5"/>
                    </a:lnTo>
                  </a:path>
                </a:pathLst>
              </a:custGeom>
              <a:solidFill>
                <a:srgbClr val="FCA437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7" name="Freeform 14"/>
              <p:cNvSpPr>
                <a:spLocks/>
              </p:cNvSpPr>
              <p:nvPr/>
            </p:nvSpPr>
            <p:spPr bwMode="auto">
              <a:xfrm>
                <a:off x="1611" y="3322"/>
                <a:ext cx="113" cy="106"/>
              </a:xfrm>
              <a:custGeom>
                <a:avLst/>
                <a:gdLst>
                  <a:gd name="T0" fmla="*/ 0 w 113"/>
                  <a:gd name="T1" fmla="*/ 105 h 106"/>
                  <a:gd name="T2" fmla="*/ 30 w 113"/>
                  <a:gd name="T3" fmla="*/ 92 h 106"/>
                  <a:gd name="T4" fmla="*/ 58 w 113"/>
                  <a:gd name="T5" fmla="*/ 77 h 106"/>
                  <a:gd name="T6" fmla="*/ 82 w 113"/>
                  <a:gd name="T7" fmla="*/ 64 h 106"/>
                  <a:gd name="T8" fmla="*/ 96 w 113"/>
                  <a:gd name="T9" fmla="*/ 52 h 106"/>
                  <a:gd name="T10" fmla="*/ 104 w 113"/>
                  <a:gd name="T11" fmla="*/ 34 h 106"/>
                  <a:gd name="T12" fmla="*/ 112 w 113"/>
                  <a:gd name="T13" fmla="*/ 15 h 106"/>
                  <a:gd name="T14" fmla="*/ 112 w 113"/>
                  <a:gd name="T15" fmla="*/ 0 h 106"/>
                  <a:gd name="T16" fmla="*/ 104 w 113"/>
                  <a:gd name="T17" fmla="*/ 0 h 106"/>
                  <a:gd name="T18" fmla="*/ 89 w 113"/>
                  <a:gd name="T19" fmla="*/ 1 h 106"/>
                  <a:gd name="T20" fmla="*/ 90 w 113"/>
                  <a:gd name="T21" fmla="*/ 12 h 106"/>
                  <a:gd name="T22" fmla="*/ 82 w 113"/>
                  <a:gd name="T23" fmla="*/ 30 h 106"/>
                  <a:gd name="T24" fmla="*/ 74 w 113"/>
                  <a:gd name="T25" fmla="*/ 48 h 106"/>
                  <a:gd name="T26" fmla="*/ 59 w 113"/>
                  <a:gd name="T27" fmla="*/ 65 h 106"/>
                  <a:gd name="T28" fmla="*/ 37 w 113"/>
                  <a:gd name="T29" fmla="*/ 78 h 106"/>
                  <a:gd name="T30" fmla="*/ 22 w 113"/>
                  <a:gd name="T31" fmla="*/ 91 h 106"/>
                  <a:gd name="T32" fmla="*/ 0 w 113"/>
                  <a:gd name="T33" fmla="*/ 105 h 10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3"/>
                  <a:gd name="T52" fmla="*/ 0 h 106"/>
                  <a:gd name="T53" fmla="*/ 113 w 113"/>
                  <a:gd name="T54" fmla="*/ 106 h 10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3" h="106">
                    <a:moveTo>
                      <a:pt x="0" y="105"/>
                    </a:moveTo>
                    <a:lnTo>
                      <a:pt x="30" y="92"/>
                    </a:lnTo>
                    <a:lnTo>
                      <a:pt x="58" y="77"/>
                    </a:lnTo>
                    <a:lnTo>
                      <a:pt x="82" y="64"/>
                    </a:lnTo>
                    <a:lnTo>
                      <a:pt x="96" y="52"/>
                    </a:lnTo>
                    <a:lnTo>
                      <a:pt x="104" y="34"/>
                    </a:lnTo>
                    <a:lnTo>
                      <a:pt x="112" y="15"/>
                    </a:lnTo>
                    <a:lnTo>
                      <a:pt x="112" y="0"/>
                    </a:lnTo>
                    <a:lnTo>
                      <a:pt x="104" y="0"/>
                    </a:lnTo>
                    <a:lnTo>
                      <a:pt x="89" y="1"/>
                    </a:lnTo>
                    <a:lnTo>
                      <a:pt x="90" y="12"/>
                    </a:lnTo>
                    <a:lnTo>
                      <a:pt x="82" y="30"/>
                    </a:lnTo>
                    <a:lnTo>
                      <a:pt x="74" y="48"/>
                    </a:lnTo>
                    <a:lnTo>
                      <a:pt x="59" y="65"/>
                    </a:lnTo>
                    <a:lnTo>
                      <a:pt x="37" y="78"/>
                    </a:lnTo>
                    <a:lnTo>
                      <a:pt x="22" y="91"/>
                    </a:lnTo>
                    <a:lnTo>
                      <a:pt x="0" y="105"/>
                    </a:lnTo>
                  </a:path>
                </a:pathLst>
              </a:custGeom>
              <a:solidFill>
                <a:srgbClr val="FCA436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8" name="Freeform 15"/>
              <p:cNvSpPr>
                <a:spLocks/>
              </p:cNvSpPr>
              <p:nvPr/>
            </p:nvSpPr>
            <p:spPr bwMode="auto">
              <a:xfrm>
                <a:off x="1341" y="3285"/>
                <a:ext cx="295" cy="151"/>
              </a:xfrm>
              <a:custGeom>
                <a:avLst/>
                <a:gdLst>
                  <a:gd name="T0" fmla="*/ 104 w 295"/>
                  <a:gd name="T1" fmla="*/ 124 h 151"/>
                  <a:gd name="T2" fmla="*/ 149 w 295"/>
                  <a:gd name="T3" fmla="*/ 116 h 151"/>
                  <a:gd name="T4" fmla="*/ 196 w 295"/>
                  <a:gd name="T5" fmla="*/ 101 h 151"/>
                  <a:gd name="T6" fmla="*/ 219 w 295"/>
                  <a:gd name="T7" fmla="*/ 87 h 151"/>
                  <a:gd name="T8" fmla="*/ 248 w 295"/>
                  <a:gd name="T9" fmla="*/ 69 h 151"/>
                  <a:gd name="T10" fmla="*/ 270 w 295"/>
                  <a:gd name="T11" fmla="*/ 49 h 151"/>
                  <a:gd name="T12" fmla="*/ 294 w 295"/>
                  <a:gd name="T13" fmla="*/ 31 h 151"/>
                  <a:gd name="T14" fmla="*/ 255 w 295"/>
                  <a:gd name="T15" fmla="*/ 56 h 151"/>
                  <a:gd name="T16" fmla="*/ 219 w 295"/>
                  <a:gd name="T17" fmla="*/ 77 h 151"/>
                  <a:gd name="T18" fmla="*/ 196 w 295"/>
                  <a:gd name="T19" fmla="*/ 95 h 151"/>
                  <a:gd name="T20" fmla="*/ 166 w 295"/>
                  <a:gd name="T21" fmla="*/ 97 h 151"/>
                  <a:gd name="T22" fmla="*/ 143 w 295"/>
                  <a:gd name="T23" fmla="*/ 104 h 151"/>
                  <a:gd name="T24" fmla="*/ 127 w 295"/>
                  <a:gd name="T25" fmla="*/ 111 h 151"/>
                  <a:gd name="T26" fmla="*/ 135 w 295"/>
                  <a:gd name="T27" fmla="*/ 93 h 151"/>
                  <a:gd name="T28" fmla="*/ 135 w 295"/>
                  <a:gd name="T29" fmla="*/ 76 h 151"/>
                  <a:gd name="T30" fmla="*/ 142 w 295"/>
                  <a:gd name="T31" fmla="*/ 59 h 151"/>
                  <a:gd name="T32" fmla="*/ 149 w 295"/>
                  <a:gd name="T33" fmla="*/ 41 h 151"/>
                  <a:gd name="T34" fmla="*/ 158 w 295"/>
                  <a:gd name="T35" fmla="*/ 24 h 151"/>
                  <a:gd name="T36" fmla="*/ 166 w 295"/>
                  <a:gd name="T37" fmla="*/ 17 h 151"/>
                  <a:gd name="T38" fmla="*/ 173 w 295"/>
                  <a:gd name="T39" fmla="*/ 0 h 151"/>
                  <a:gd name="T40" fmla="*/ 159 w 295"/>
                  <a:gd name="T41" fmla="*/ 18 h 151"/>
                  <a:gd name="T42" fmla="*/ 150 w 295"/>
                  <a:gd name="T43" fmla="*/ 36 h 151"/>
                  <a:gd name="T44" fmla="*/ 134 w 295"/>
                  <a:gd name="T45" fmla="*/ 54 h 151"/>
                  <a:gd name="T46" fmla="*/ 126 w 295"/>
                  <a:gd name="T47" fmla="*/ 66 h 151"/>
                  <a:gd name="T48" fmla="*/ 119 w 295"/>
                  <a:gd name="T49" fmla="*/ 83 h 151"/>
                  <a:gd name="T50" fmla="*/ 120 w 295"/>
                  <a:gd name="T51" fmla="*/ 95 h 151"/>
                  <a:gd name="T52" fmla="*/ 105 w 295"/>
                  <a:gd name="T53" fmla="*/ 107 h 151"/>
                  <a:gd name="T54" fmla="*/ 97 w 295"/>
                  <a:gd name="T55" fmla="*/ 119 h 151"/>
                  <a:gd name="T56" fmla="*/ 81 w 295"/>
                  <a:gd name="T57" fmla="*/ 131 h 151"/>
                  <a:gd name="T58" fmla="*/ 66 w 295"/>
                  <a:gd name="T59" fmla="*/ 138 h 151"/>
                  <a:gd name="T60" fmla="*/ 43 w 295"/>
                  <a:gd name="T61" fmla="*/ 139 h 151"/>
                  <a:gd name="T62" fmla="*/ 22 w 295"/>
                  <a:gd name="T63" fmla="*/ 135 h 151"/>
                  <a:gd name="T64" fmla="*/ 13 w 295"/>
                  <a:gd name="T65" fmla="*/ 124 h 151"/>
                  <a:gd name="T66" fmla="*/ 36 w 295"/>
                  <a:gd name="T67" fmla="*/ 112 h 151"/>
                  <a:gd name="T68" fmla="*/ 45 w 295"/>
                  <a:gd name="T69" fmla="*/ 100 h 151"/>
                  <a:gd name="T70" fmla="*/ 53 w 295"/>
                  <a:gd name="T71" fmla="*/ 77 h 151"/>
                  <a:gd name="T72" fmla="*/ 52 w 295"/>
                  <a:gd name="T73" fmla="*/ 65 h 151"/>
                  <a:gd name="T74" fmla="*/ 53 w 295"/>
                  <a:gd name="T75" fmla="*/ 77 h 151"/>
                  <a:gd name="T76" fmla="*/ 43 w 295"/>
                  <a:gd name="T77" fmla="*/ 88 h 151"/>
                  <a:gd name="T78" fmla="*/ 36 w 295"/>
                  <a:gd name="T79" fmla="*/ 100 h 151"/>
                  <a:gd name="T80" fmla="*/ 29 w 295"/>
                  <a:gd name="T81" fmla="*/ 112 h 151"/>
                  <a:gd name="T82" fmla="*/ 13 w 295"/>
                  <a:gd name="T83" fmla="*/ 118 h 151"/>
                  <a:gd name="T84" fmla="*/ 0 w 295"/>
                  <a:gd name="T85" fmla="*/ 119 h 151"/>
                  <a:gd name="T86" fmla="*/ 8 w 295"/>
                  <a:gd name="T87" fmla="*/ 131 h 151"/>
                  <a:gd name="T88" fmla="*/ 7 w 295"/>
                  <a:gd name="T89" fmla="*/ 137 h 151"/>
                  <a:gd name="T90" fmla="*/ 12 w 295"/>
                  <a:gd name="T91" fmla="*/ 148 h 151"/>
                  <a:gd name="T92" fmla="*/ 29 w 295"/>
                  <a:gd name="T93" fmla="*/ 145 h 151"/>
                  <a:gd name="T94" fmla="*/ 44 w 295"/>
                  <a:gd name="T95" fmla="*/ 150 h 151"/>
                  <a:gd name="T96" fmla="*/ 66 w 295"/>
                  <a:gd name="T97" fmla="*/ 149 h 151"/>
                  <a:gd name="T98" fmla="*/ 89 w 295"/>
                  <a:gd name="T99" fmla="*/ 136 h 151"/>
                  <a:gd name="T100" fmla="*/ 104 w 295"/>
                  <a:gd name="T101" fmla="*/ 124 h 15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95"/>
                  <a:gd name="T154" fmla="*/ 0 h 151"/>
                  <a:gd name="T155" fmla="*/ 295 w 295"/>
                  <a:gd name="T156" fmla="*/ 151 h 15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95" h="151">
                    <a:moveTo>
                      <a:pt x="104" y="124"/>
                    </a:moveTo>
                    <a:lnTo>
                      <a:pt x="149" y="116"/>
                    </a:lnTo>
                    <a:lnTo>
                      <a:pt x="196" y="101"/>
                    </a:lnTo>
                    <a:lnTo>
                      <a:pt x="219" y="87"/>
                    </a:lnTo>
                    <a:lnTo>
                      <a:pt x="248" y="69"/>
                    </a:lnTo>
                    <a:lnTo>
                      <a:pt x="270" y="49"/>
                    </a:lnTo>
                    <a:lnTo>
                      <a:pt x="294" y="31"/>
                    </a:lnTo>
                    <a:lnTo>
                      <a:pt x="255" y="56"/>
                    </a:lnTo>
                    <a:lnTo>
                      <a:pt x="219" y="77"/>
                    </a:lnTo>
                    <a:lnTo>
                      <a:pt x="196" y="95"/>
                    </a:lnTo>
                    <a:lnTo>
                      <a:pt x="166" y="97"/>
                    </a:lnTo>
                    <a:lnTo>
                      <a:pt x="143" y="104"/>
                    </a:lnTo>
                    <a:lnTo>
                      <a:pt x="127" y="111"/>
                    </a:lnTo>
                    <a:lnTo>
                      <a:pt x="135" y="93"/>
                    </a:lnTo>
                    <a:lnTo>
                      <a:pt x="135" y="76"/>
                    </a:lnTo>
                    <a:lnTo>
                      <a:pt x="142" y="59"/>
                    </a:lnTo>
                    <a:lnTo>
                      <a:pt x="149" y="41"/>
                    </a:lnTo>
                    <a:lnTo>
                      <a:pt x="158" y="24"/>
                    </a:lnTo>
                    <a:lnTo>
                      <a:pt x="166" y="17"/>
                    </a:lnTo>
                    <a:lnTo>
                      <a:pt x="173" y="0"/>
                    </a:lnTo>
                    <a:lnTo>
                      <a:pt x="159" y="18"/>
                    </a:lnTo>
                    <a:lnTo>
                      <a:pt x="150" y="36"/>
                    </a:lnTo>
                    <a:lnTo>
                      <a:pt x="134" y="54"/>
                    </a:lnTo>
                    <a:lnTo>
                      <a:pt x="126" y="66"/>
                    </a:lnTo>
                    <a:lnTo>
                      <a:pt x="119" y="83"/>
                    </a:lnTo>
                    <a:lnTo>
                      <a:pt x="120" y="95"/>
                    </a:lnTo>
                    <a:lnTo>
                      <a:pt x="105" y="107"/>
                    </a:lnTo>
                    <a:lnTo>
                      <a:pt x="97" y="119"/>
                    </a:lnTo>
                    <a:lnTo>
                      <a:pt x="81" y="131"/>
                    </a:lnTo>
                    <a:lnTo>
                      <a:pt x="66" y="138"/>
                    </a:lnTo>
                    <a:lnTo>
                      <a:pt x="43" y="139"/>
                    </a:lnTo>
                    <a:lnTo>
                      <a:pt x="22" y="135"/>
                    </a:lnTo>
                    <a:lnTo>
                      <a:pt x="13" y="124"/>
                    </a:lnTo>
                    <a:lnTo>
                      <a:pt x="36" y="112"/>
                    </a:lnTo>
                    <a:lnTo>
                      <a:pt x="45" y="100"/>
                    </a:lnTo>
                    <a:lnTo>
                      <a:pt x="53" y="77"/>
                    </a:lnTo>
                    <a:lnTo>
                      <a:pt x="52" y="65"/>
                    </a:lnTo>
                    <a:lnTo>
                      <a:pt x="53" y="77"/>
                    </a:lnTo>
                    <a:lnTo>
                      <a:pt x="43" y="88"/>
                    </a:lnTo>
                    <a:lnTo>
                      <a:pt x="36" y="100"/>
                    </a:lnTo>
                    <a:lnTo>
                      <a:pt x="29" y="112"/>
                    </a:lnTo>
                    <a:lnTo>
                      <a:pt x="13" y="118"/>
                    </a:lnTo>
                    <a:lnTo>
                      <a:pt x="0" y="119"/>
                    </a:lnTo>
                    <a:lnTo>
                      <a:pt x="8" y="131"/>
                    </a:lnTo>
                    <a:lnTo>
                      <a:pt x="7" y="137"/>
                    </a:lnTo>
                    <a:lnTo>
                      <a:pt x="12" y="148"/>
                    </a:lnTo>
                    <a:lnTo>
                      <a:pt x="29" y="145"/>
                    </a:lnTo>
                    <a:lnTo>
                      <a:pt x="44" y="150"/>
                    </a:lnTo>
                    <a:lnTo>
                      <a:pt x="66" y="149"/>
                    </a:lnTo>
                    <a:lnTo>
                      <a:pt x="89" y="136"/>
                    </a:lnTo>
                    <a:lnTo>
                      <a:pt x="104" y="124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" name="Freeform 16"/>
              <p:cNvSpPr>
                <a:spLocks/>
              </p:cNvSpPr>
              <p:nvPr/>
            </p:nvSpPr>
            <p:spPr bwMode="auto">
              <a:xfrm>
                <a:off x="1421" y="3424"/>
                <a:ext cx="63" cy="36"/>
              </a:xfrm>
              <a:custGeom>
                <a:avLst/>
                <a:gdLst>
                  <a:gd name="T0" fmla="*/ 7 w 63"/>
                  <a:gd name="T1" fmla="*/ 0 h 36"/>
                  <a:gd name="T2" fmla="*/ 14 w 63"/>
                  <a:gd name="T3" fmla="*/ 8 h 36"/>
                  <a:gd name="T4" fmla="*/ 14 w 63"/>
                  <a:gd name="T5" fmla="*/ 20 h 36"/>
                  <a:gd name="T6" fmla="*/ 29 w 63"/>
                  <a:gd name="T7" fmla="*/ 24 h 36"/>
                  <a:gd name="T8" fmla="*/ 38 w 63"/>
                  <a:gd name="T9" fmla="*/ 29 h 36"/>
                  <a:gd name="T10" fmla="*/ 62 w 63"/>
                  <a:gd name="T11" fmla="*/ 34 h 36"/>
                  <a:gd name="T12" fmla="*/ 45 w 63"/>
                  <a:gd name="T13" fmla="*/ 35 h 36"/>
                  <a:gd name="T14" fmla="*/ 23 w 63"/>
                  <a:gd name="T15" fmla="*/ 30 h 36"/>
                  <a:gd name="T16" fmla="*/ 7 w 63"/>
                  <a:gd name="T17" fmla="*/ 21 h 36"/>
                  <a:gd name="T18" fmla="*/ 0 w 63"/>
                  <a:gd name="T19" fmla="*/ 9 h 36"/>
                  <a:gd name="T20" fmla="*/ 7 w 63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36"/>
                  <a:gd name="T35" fmla="*/ 63 w 63"/>
                  <a:gd name="T36" fmla="*/ 36 h 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36">
                    <a:moveTo>
                      <a:pt x="7" y="0"/>
                    </a:moveTo>
                    <a:lnTo>
                      <a:pt x="14" y="8"/>
                    </a:lnTo>
                    <a:lnTo>
                      <a:pt x="14" y="20"/>
                    </a:lnTo>
                    <a:lnTo>
                      <a:pt x="29" y="24"/>
                    </a:lnTo>
                    <a:lnTo>
                      <a:pt x="38" y="29"/>
                    </a:lnTo>
                    <a:lnTo>
                      <a:pt x="62" y="34"/>
                    </a:lnTo>
                    <a:lnTo>
                      <a:pt x="45" y="35"/>
                    </a:lnTo>
                    <a:lnTo>
                      <a:pt x="23" y="30"/>
                    </a:lnTo>
                    <a:lnTo>
                      <a:pt x="7" y="21"/>
                    </a:lnTo>
                    <a:lnTo>
                      <a:pt x="0" y="9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0" name="Freeform 17"/>
              <p:cNvSpPr>
                <a:spLocks/>
              </p:cNvSpPr>
              <p:nvPr/>
            </p:nvSpPr>
            <p:spPr bwMode="auto">
              <a:xfrm>
                <a:off x="1391" y="3447"/>
                <a:ext cx="23" cy="45"/>
              </a:xfrm>
              <a:custGeom>
                <a:avLst/>
                <a:gdLst>
                  <a:gd name="T0" fmla="*/ 0 w 23"/>
                  <a:gd name="T1" fmla="*/ 0 h 45"/>
                  <a:gd name="T2" fmla="*/ 0 w 23"/>
                  <a:gd name="T3" fmla="*/ 10 h 45"/>
                  <a:gd name="T4" fmla="*/ 0 w 23"/>
                  <a:gd name="T5" fmla="*/ 23 h 45"/>
                  <a:gd name="T6" fmla="*/ 14 w 23"/>
                  <a:gd name="T7" fmla="*/ 27 h 45"/>
                  <a:gd name="T8" fmla="*/ 22 w 23"/>
                  <a:gd name="T9" fmla="*/ 39 h 45"/>
                  <a:gd name="T10" fmla="*/ 14 w 23"/>
                  <a:gd name="T11" fmla="*/ 44 h 45"/>
                  <a:gd name="T12" fmla="*/ 0 w 23"/>
                  <a:gd name="T13" fmla="*/ 0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"/>
                  <a:gd name="T22" fmla="*/ 0 h 45"/>
                  <a:gd name="T23" fmla="*/ 23 w 23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" h="45">
                    <a:moveTo>
                      <a:pt x="0" y="0"/>
                    </a:moveTo>
                    <a:lnTo>
                      <a:pt x="0" y="10"/>
                    </a:lnTo>
                    <a:lnTo>
                      <a:pt x="0" y="23"/>
                    </a:lnTo>
                    <a:lnTo>
                      <a:pt x="14" y="27"/>
                    </a:lnTo>
                    <a:lnTo>
                      <a:pt x="22" y="39"/>
                    </a:lnTo>
                    <a:lnTo>
                      <a:pt x="14" y="4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1" name="Freeform 18"/>
              <p:cNvSpPr>
                <a:spLocks/>
              </p:cNvSpPr>
              <p:nvPr/>
            </p:nvSpPr>
            <p:spPr bwMode="auto">
              <a:xfrm>
                <a:off x="1271" y="3312"/>
                <a:ext cx="91" cy="179"/>
              </a:xfrm>
              <a:custGeom>
                <a:avLst/>
                <a:gdLst>
                  <a:gd name="T0" fmla="*/ 39 w 91"/>
                  <a:gd name="T1" fmla="*/ 0 h 179"/>
                  <a:gd name="T2" fmla="*/ 47 w 91"/>
                  <a:gd name="T3" fmla="*/ 20 h 179"/>
                  <a:gd name="T4" fmla="*/ 39 w 91"/>
                  <a:gd name="T5" fmla="*/ 50 h 179"/>
                  <a:gd name="T6" fmla="*/ 39 w 91"/>
                  <a:gd name="T7" fmla="*/ 84 h 179"/>
                  <a:gd name="T8" fmla="*/ 38 w 91"/>
                  <a:gd name="T9" fmla="*/ 118 h 179"/>
                  <a:gd name="T10" fmla="*/ 37 w 91"/>
                  <a:gd name="T11" fmla="*/ 129 h 179"/>
                  <a:gd name="T12" fmla="*/ 45 w 91"/>
                  <a:gd name="T13" fmla="*/ 141 h 179"/>
                  <a:gd name="T14" fmla="*/ 60 w 91"/>
                  <a:gd name="T15" fmla="*/ 146 h 179"/>
                  <a:gd name="T16" fmla="*/ 77 w 91"/>
                  <a:gd name="T17" fmla="*/ 149 h 179"/>
                  <a:gd name="T18" fmla="*/ 82 w 91"/>
                  <a:gd name="T19" fmla="*/ 155 h 179"/>
                  <a:gd name="T20" fmla="*/ 83 w 91"/>
                  <a:gd name="T21" fmla="*/ 166 h 179"/>
                  <a:gd name="T22" fmla="*/ 90 w 91"/>
                  <a:gd name="T23" fmla="*/ 177 h 179"/>
                  <a:gd name="T24" fmla="*/ 76 w 91"/>
                  <a:gd name="T25" fmla="*/ 167 h 179"/>
                  <a:gd name="T26" fmla="*/ 76 w 91"/>
                  <a:gd name="T27" fmla="*/ 155 h 179"/>
                  <a:gd name="T28" fmla="*/ 61 w 91"/>
                  <a:gd name="T29" fmla="*/ 157 h 179"/>
                  <a:gd name="T30" fmla="*/ 45 w 91"/>
                  <a:gd name="T31" fmla="*/ 152 h 179"/>
                  <a:gd name="T32" fmla="*/ 38 w 91"/>
                  <a:gd name="T33" fmla="*/ 147 h 179"/>
                  <a:gd name="T34" fmla="*/ 30 w 91"/>
                  <a:gd name="T35" fmla="*/ 141 h 179"/>
                  <a:gd name="T36" fmla="*/ 15 w 91"/>
                  <a:gd name="T37" fmla="*/ 148 h 179"/>
                  <a:gd name="T38" fmla="*/ 8 w 91"/>
                  <a:gd name="T39" fmla="*/ 159 h 179"/>
                  <a:gd name="T40" fmla="*/ 7 w 91"/>
                  <a:gd name="T41" fmla="*/ 172 h 179"/>
                  <a:gd name="T42" fmla="*/ 0 w 91"/>
                  <a:gd name="T43" fmla="*/ 178 h 179"/>
                  <a:gd name="T44" fmla="*/ 1 w 91"/>
                  <a:gd name="T45" fmla="*/ 167 h 179"/>
                  <a:gd name="T46" fmla="*/ 0 w 91"/>
                  <a:gd name="T47" fmla="*/ 150 h 179"/>
                  <a:gd name="T48" fmla="*/ 0 w 91"/>
                  <a:gd name="T49" fmla="*/ 138 h 179"/>
                  <a:gd name="T50" fmla="*/ 8 w 91"/>
                  <a:gd name="T51" fmla="*/ 126 h 179"/>
                  <a:gd name="T52" fmla="*/ 0 w 91"/>
                  <a:gd name="T53" fmla="*/ 116 h 179"/>
                  <a:gd name="T54" fmla="*/ 9 w 91"/>
                  <a:gd name="T55" fmla="*/ 97 h 179"/>
                  <a:gd name="T56" fmla="*/ 15 w 91"/>
                  <a:gd name="T57" fmla="*/ 86 h 179"/>
                  <a:gd name="T58" fmla="*/ 16 w 91"/>
                  <a:gd name="T59" fmla="*/ 74 h 179"/>
                  <a:gd name="T60" fmla="*/ 24 w 91"/>
                  <a:gd name="T61" fmla="*/ 63 h 179"/>
                  <a:gd name="T62" fmla="*/ 23 w 91"/>
                  <a:gd name="T63" fmla="*/ 50 h 179"/>
                  <a:gd name="T64" fmla="*/ 17 w 91"/>
                  <a:gd name="T65" fmla="*/ 46 h 179"/>
                  <a:gd name="T66" fmla="*/ 0 w 91"/>
                  <a:gd name="T67" fmla="*/ 53 h 179"/>
                  <a:gd name="T68" fmla="*/ 9 w 91"/>
                  <a:gd name="T69" fmla="*/ 41 h 179"/>
                  <a:gd name="T70" fmla="*/ 17 w 91"/>
                  <a:gd name="T71" fmla="*/ 28 h 179"/>
                  <a:gd name="T72" fmla="*/ 17 w 91"/>
                  <a:gd name="T73" fmla="*/ 17 h 179"/>
                  <a:gd name="T74" fmla="*/ 24 w 91"/>
                  <a:gd name="T75" fmla="*/ 6 h 179"/>
                  <a:gd name="T76" fmla="*/ 39 w 91"/>
                  <a:gd name="T77" fmla="*/ 0 h 1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1"/>
                  <a:gd name="T118" fmla="*/ 0 h 179"/>
                  <a:gd name="T119" fmla="*/ 91 w 91"/>
                  <a:gd name="T120" fmla="*/ 179 h 1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1" h="179">
                    <a:moveTo>
                      <a:pt x="39" y="0"/>
                    </a:moveTo>
                    <a:lnTo>
                      <a:pt x="47" y="20"/>
                    </a:lnTo>
                    <a:lnTo>
                      <a:pt x="39" y="50"/>
                    </a:lnTo>
                    <a:lnTo>
                      <a:pt x="39" y="84"/>
                    </a:lnTo>
                    <a:lnTo>
                      <a:pt x="38" y="118"/>
                    </a:lnTo>
                    <a:lnTo>
                      <a:pt x="37" y="129"/>
                    </a:lnTo>
                    <a:lnTo>
                      <a:pt x="45" y="141"/>
                    </a:lnTo>
                    <a:lnTo>
                      <a:pt x="60" y="146"/>
                    </a:lnTo>
                    <a:lnTo>
                      <a:pt x="77" y="149"/>
                    </a:lnTo>
                    <a:lnTo>
                      <a:pt x="82" y="155"/>
                    </a:lnTo>
                    <a:lnTo>
                      <a:pt x="83" y="166"/>
                    </a:lnTo>
                    <a:lnTo>
                      <a:pt x="90" y="177"/>
                    </a:lnTo>
                    <a:lnTo>
                      <a:pt x="76" y="167"/>
                    </a:lnTo>
                    <a:lnTo>
                      <a:pt x="76" y="155"/>
                    </a:lnTo>
                    <a:lnTo>
                      <a:pt x="61" y="157"/>
                    </a:lnTo>
                    <a:lnTo>
                      <a:pt x="45" y="152"/>
                    </a:lnTo>
                    <a:lnTo>
                      <a:pt x="38" y="147"/>
                    </a:lnTo>
                    <a:lnTo>
                      <a:pt x="30" y="141"/>
                    </a:lnTo>
                    <a:lnTo>
                      <a:pt x="15" y="148"/>
                    </a:lnTo>
                    <a:lnTo>
                      <a:pt x="8" y="159"/>
                    </a:lnTo>
                    <a:lnTo>
                      <a:pt x="7" y="172"/>
                    </a:lnTo>
                    <a:lnTo>
                      <a:pt x="0" y="178"/>
                    </a:lnTo>
                    <a:lnTo>
                      <a:pt x="1" y="167"/>
                    </a:lnTo>
                    <a:lnTo>
                      <a:pt x="0" y="150"/>
                    </a:lnTo>
                    <a:lnTo>
                      <a:pt x="0" y="138"/>
                    </a:lnTo>
                    <a:lnTo>
                      <a:pt x="8" y="126"/>
                    </a:lnTo>
                    <a:lnTo>
                      <a:pt x="0" y="116"/>
                    </a:lnTo>
                    <a:lnTo>
                      <a:pt x="9" y="97"/>
                    </a:lnTo>
                    <a:lnTo>
                      <a:pt x="15" y="86"/>
                    </a:lnTo>
                    <a:lnTo>
                      <a:pt x="16" y="74"/>
                    </a:lnTo>
                    <a:lnTo>
                      <a:pt x="24" y="63"/>
                    </a:lnTo>
                    <a:lnTo>
                      <a:pt x="23" y="50"/>
                    </a:lnTo>
                    <a:lnTo>
                      <a:pt x="17" y="46"/>
                    </a:lnTo>
                    <a:lnTo>
                      <a:pt x="0" y="53"/>
                    </a:lnTo>
                    <a:lnTo>
                      <a:pt x="9" y="41"/>
                    </a:lnTo>
                    <a:lnTo>
                      <a:pt x="17" y="28"/>
                    </a:lnTo>
                    <a:lnTo>
                      <a:pt x="17" y="17"/>
                    </a:lnTo>
                    <a:lnTo>
                      <a:pt x="24" y="6"/>
                    </a:lnTo>
                    <a:lnTo>
                      <a:pt x="39" y="0"/>
                    </a:lnTo>
                  </a:path>
                </a:pathLst>
              </a:custGeom>
              <a:solidFill>
                <a:srgbClr val="FCA438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2" name="Freeform 19"/>
              <p:cNvSpPr>
                <a:spLocks/>
              </p:cNvSpPr>
              <p:nvPr/>
            </p:nvSpPr>
            <p:spPr bwMode="auto">
              <a:xfrm>
                <a:off x="1144" y="3325"/>
                <a:ext cx="45" cy="36"/>
              </a:xfrm>
              <a:custGeom>
                <a:avLst/>
                <a:gdLst>
                  <a:gd name="T0" fmla="*/ 8 w 45"/>
                  <a:gd name="T1" fmla="*/ 25 h 36"/>
                  <a:gd name="T2" fmla="*/ 14 w 45"/>
                  <a:gd name="T3" fmla="*/ 23 h 36"/>
                  <a:gd name="T4" fmla="*/ 29 w 45"/>
                  <a:gd name="T5" fmla="*/ 23 h 36"/>
                  <a:gd name="T6" fmla="*/ 36 w 45"/>
                  <a:gd name="T7" fmla="*/ 15 h 36"/>
                  <a:gd name="T8" fmla="*/ 44 w 45"/>
                  <a:gd name="T9" fmla="*/ 0 h 36"/>
                  <a:gd name="T10" fmla="*/ 44 w 45"/>
                  <a:gd name="T11" fmla="*/ 10 h 36"/>
                  <a:gd name="T12" fmla="*/ 36 w 45"/>
                  <a:gd name="T13" fmla="*/ 21 h 36"/>
                  <a:gd name="T14" fmla="*/ 29 w 45"/>
                  <a:gd name="T15" fmla="*/ 28 h 36"/>
                  <a:gd name="T16" fmla="*/ 14 w 45"/>
                  <a:gd name="T17" fmla="*/ 34 h 36"/>
                  <a:gd name="T18" fmla="*/ 0 w 45"/>
                  <a:gd name="T19" fmla="*/ 35 h 36"/>
                  <a:gd name="T20" fmla="*/ 8 w 45"/>
                  <a:gd name="T21" fmla="*/ 25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5"/>
                  <a:gd name="T34" fmla="*/ 0 h 36"/>
                  <a:gd name="T35" fmla="*/ 45 w 45"/>
                  <a:gd name="T36" fmla="*/ 36 h 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5" h="36">
                    <a:moveTo>
                      <a:pt x="8" y="25"/>
                    </a:moveTo>
                    <a:lnTo>
                      <a:pt x="14" y="23"/>
                    </a:lnTo>
                    <a:lnTo>
                      <a:pt x="29" y="23"/>
                    </a:lnTo>
                    <a:lnTo>
                      <a:pt x="36" y="15"/>
                    </a:lnTo>
                    <a:lnTo>
                      <a:pt x="44" y="0"/>
                    </a:lnTo>
                    <a:lnTo>
                      <a:pt x="44" y="10"/>
                    </a:lnTo>
                    <a:lnTo>
                      <a:pt x="36" y="21"/>
                    </a:lnTo>
                    <a:lnTo>
                      <a:pt x="29" y="28"/>
                    </a:lnTo>
                    <a:lnTo>
                      <a:pt x="14" y="34"/>
                    </a:lnTo>
                    <a:lnTo>
                      <a:pt x="0" y="35"/>
                    </a:lnTo>
                    <a:lnTo>
                      <a:pt x="8" y="25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3" name="Freeform 20"/>
              <p:cNvSpPr>
                <a:spLocks/>
              </p:cNvSpPr>
              <p:nvPr/>
            </p:nvSpPr>
            <p:spPr bwMode="auto">
              <a:xfrm>
                <a:off x="1058" y="3613"/>
                <a:ext cx="75" cy="102"/>
              </a:xfrm>
              <a:custGeom>
                <a:avLst/>
                <a:gdLst>
                  <a:gd name="T0" fmla="*/ 0 w 75"/>
                  <a:gd name="T1" fmla="*/ 66 h 102"/>
                  <a:gd name="T2" fmla="*/ 6 w 75"/>
                  <a:gd name="T3" fmla="*/ 54 h 102"/>
                  <a:gd name="T4" fmla="*/ 13 w 75"/>
                  <a:gd name="T5" fmla="*/ 42 h 102"/>
                  <a:gd name="T6" fmla="*/ 23 w 75"/>
                  <a:gd name="T7" fmla="*/ 35 h 102"/>
                  <a:gd name="T8" fmla="*/ 30 w 75"/>
                  <a:gd name="T9" fmla="*/ 30 h 102"/>
                  <a:gd name="T10" fmla="*/ 37 w 75"/>
                  <a:gd name="T11" fmla="*/ 12 h 102"/>
                  <a:gd name="T12" fmla="*/ 45 w 75"/>
                  <a:gd name="T13" fmla="*/ 0 h 102"/>
                  <a:gd name="T14" fmla="*/ 46 w 75"/>
                  <a:gd name="T15" fmla="*/ 17 h 102"/>
                  <a:gd name="T16" fmla="*/ 37 w 75"/>
                  <a:gd name="T17" fmla="*/ 29 h 102"/>
                  <a:gd name="T18" fmla="*/ 30 w 75"/>
                  <a:gd name="T19" fmla="*/ 42 h 102"/>
                  <a:gd name="T20" fmla="*/ 22 w 75"/>
                  <a:gd name="T21" fmla="*/ 53 h 102"/>
                  <a:gd name="T22" fmla="*/ 37 w 75"/>
                  <a:gd name="T23" fmla="*/ 58 h 102"/>
                  <a:gd name="T24" fmla="*/ 43 w 75"/>
                  <a:gd name="T25" fmla="*/ 63 h 102"/>
                  <a:gd name="T26" fmla="*/ 52 w 75"/>
                  <a:gd name="T27" fmla="*/ 68 h 102"/>
                  <a:gd name="T28" fmla="*/ 66 w 75"/>
                  <a:gd name="T29" fmla="*/ 85 h 102"/>
                  <a:gd name="T30" fmla="*/ 74 w 75"/>
                  <a:gd name="T31" fmla="*/ 101 h 102"/>
                  <a:gd name="T32" fmla="*/ 0 w 75"/>
                  <a:gd name="T33" fmla="*/ 66 h 10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75"/>
                  <a:gd name="T52" fmla="*/ 0 h 102"/>
                  <a:gd name="T53" fmla="*/ 75 w 75"/>
                  <a:gd name="T54" fmla="*/ 102 h 10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75" h="102">
                    <a:moveTo>
                      <a:pt x="0" y="66"/>
                    </a:moveTo>
                    <a:lnTo>
                      <a:pt x="6" y="54"/>
                    </a:lnTo>
                    <a:lnTo>
                      <a:pt x="13" y="42"/>
                    </a:lnTo>
                    <a:lnTo>
                      <a:pt x="23" y="35"/>
                    </a:lnTo>
                    <a:lnTo>
                      <a:pt x="30" y="30"/>
                    </a:lnTo>
                    <a:lnTo>
                      <a:pt x="37" y="12"/>
                    </a:lnTo>
                    <a:lnTo>
                      <a:pt x="45" y="0"/>
                    </a:lnTo>
                    <a:lnTo>
                      <a:pt x="46" y="17"/>
                    </a:lnTo>
                    <a:lnTo>
                      <a:pt x="37" y="29"/>
                    </a:lnTo>
                    <a:lnTo>
                      <a:pt x="30" y="42"/>
                    </a:lnTo>
                    <a:lnTo>
                      <a:pt x="22" y="53"/>
                    </a:lnTo>
                    <a:lnTo>
                      <a:pt x="37" y="58"/>
                    </a:lnTo>
                    <a:lnTo>
                      <a:pt x="43" y="63"/>
                    </a:lnTo>
                    <a:lnTo>
                      <a:pt x="52" y="68"/>
                    </a:lnTo>
                    <a:lnTo>
                      <a:pt x="66" y="85"/>
                    </a:lnTo>
                    <a:lnTo>
                      <a:pt x="74" y="101"/>
                    </a:lnTo>
                    <a:lnTo>
                      <a:pt x="0" y="66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4" name="Freeform 21"/>
              <p:cNvSpPr>
                <a:spLocks/>
              </p:cNvSpPr>
              <p:nvPr/>
            </p:nvSpPr>
            <p:spPr bwMode="auto">
              <a:xfrm>
                <a:off x="1228" y="3120"/>
                <a:ext cx="57" cy="71"/>
              </a:xfrm>
              <a:custGeom>
                <a:avLst/>
                <a:gdLst>
                  <a:gd name="T0" fmla="*/ 0 w 57"/>
                  <a:gd name="T1" fmla="*/ 65 h 71"/>
                  <a:gd name="T2" fmla="*/ 16 w 57"/>
                  <a:gd name="T3" fmla="*/ 70 h 71"/>
                  <a:gd name="T4" fmla="*/ 24 w 57"/>
                  <a:gd name="T5" fmla="*/ 69 h 71"/>
                  <a:gd name="T6" fmla="*/ 39 w 57"/>
                  <a:gd name="T7" fmla="*/ 69 h 71"/>
                  <a:gd name="T8" fmla="*/ 47 w 57"/>
                  <a:gd name="T9" fmla="*/ 62 h 71"/>
                  <a:gd name="T10" fmla="*/ 55 w 57"/>
                  <a:gd name="T11" fmla="*/ 56 h 71"/>
                  <a:gd name="T12" fmla="*/ 55 w 57"/>
                  <a:gd name="T13" fmla="*/ 45 h 71"/>
                  <a:gd name="T14" fmla="*/ 56 w 57"/>
                  <a:gd name="T15" fmla="*/ 27 h 71"/>
                  <a:gd name="T16" fmla="*/ 56 w 57"/>
                  <a:gd name="T17" fmla="*/ 16 h 71"/>
                  <a:gd name="T18" fmla="*/ 56 w 57"/>
                  <a:gd name="T19" fmla="*/ 10 h 71"/>
                  <a:gd name="T20" fmla="*/ 47 w 57"/>
                  <a:gd name="T21" fmla="*/ 0 h 71"/>
                  <a:gd name="T22" fmla="*/ 40 w 57"/>
                  <a:gd name="T23" fmla="*/ 0 h 71"/>
                  <a:gd name="T24" fmla="*/ 25 w 57"/>
                  <a:gd name="T25" fmla="*/ 2 h 71"/>
                  <a:gd name="T26" fmla="*/ 16 w 57"/>
                  <a:gd name="T27" fmla="*/ 9 h 71"/>
                  <a:gd name="T28" fmla="*/ 16 w 57"/>
                  <a:gd name="T29" fmla="*/ 14 h 71"/>
                  <a:gd name="T30" fmla="*/ 9 w 57"/>
                  <a:gd name="T31" fmla="*/ 32 h 71"/>
                  <a:gd name="T32" fmla="*/ 9 w 57"/>
                  <a:gd name="T33" fmla="*/ 37 h 71"/>
                  <a:gd name="T34" fmla="*/ 9 w 57"/>
                  <a:gd name="T35" fmla="*/ 53 h 71"/>
                  <a:gd name="T36" fmla="*/ 0 w 57"/>
                  <a:gd name="T37" fmla="*/ 65 h 7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71"/>
                  <a:gd name="T59" fmla="*/ 57 w 57"/>
                  <a:gd name="T60" fmla="*/ 71 h 7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71">
                    <a:moveTo>
                      <a:pt x="0" y="65"/>
                    </a:moveTo>
                    <a:lnTo>
                      <a:pt x="16" y="70"/>
                    </a:lnTo>
                    <a:lnTo>
                      <a:pt x="24" y="69"/>
                    </a:lnTo>
                    <a:lnTo>
                      <a:pt x="39" y="69"/>
                    </a:lnTo>
                    <a:lnTo>
                      <a:pt x="47" y="62"/>
                    </a:lnTo>
                    <a:lnTo>
                      <a:pt x="55" y="56"/>
                    </a:lnTo>
                    <a:lnTo>
                      <a:pt x="55" y="45"/>
                    </a:lnTo>
                    <a:lnTo>
                      <a:pt x="56" y="27"/>
                    </a:lnTo>
                    <a:lnTo>
                      <a:pt x="56" y="16"/>
                    </a:lnTo>
                    <a:lnTo>
                      <a:pt x="56" y="10"/>
                    </a:lnTo>
                    <a:lnTo>
                      <a:pt x="47" y="0"/>
                    </a:lnTo>
                    <a:lnTo>
                      <a:pt x="40" y="0"/>
                    </a:lnTo>
                    <a:lnTo>
                      <a:pt x="25" y="2"/>
                    </a:lnTo>
                    <a:lnTo>
                      <a:pt x="16" y="9"/>
                    </a:lnTo>
                    <a:lnTo>
                      <a:pt x="16" y="14"/>
                    </a:lnTo>
                    <a:lnTo>
                      <a:pt x="9" y="32"/>
                    </a:lnTo>
                    <a:lnTo>
                      <a:pt x="9" y="37"/>
                    </a:lnTo>
                    <a:lnTo>
                      <a:pt x="9" y="5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CA43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5" name="Freeform 22"/>
              <p:cNvSpPr>
                <a:spLocks/>
              </p:cNvSpPr>
              <p:nvPr/>
            </p:nvSpPr>
            <p:spPr bwMode="auto">
              <a:xfrm>
                <a:off x="1165" y="3251"/>
                <a:ext cx="109" cy="60"/>
              </a:xfrm>
              <a:custGeom>
                <a:avLst/>
                <a:gdLst>
                  <a:gd name="T0" fmla="*/ 0 w 109"/>
                  <a:gd name="T1" fmla="*/ 59 h 60"/>
                  <a:gd name="T2" fmla="*/ 0 w 109"/>
                  <a:gd name="T3" fmla="*/ 48 h 60"/>
                  <a:gd name="T4" fmla="*/ 9 w 109"/>
                  <a:gd name="T5" fmla="*/ 40 h 60"/>
                  <a:gd name="T6" fmla="*/ 8 w 109"/>
                  <a:gd name="T7" fmla="*/ 34 h 60"/>
                  <a:gd name="T8" fmla="*/ 16 w 109"/>
                  <a:gd name="T9" fmla="*/ 34 h 60"/>
                  <a:gd name="T10" fmla="*/ 24 w 109"/>
                  <a:gd name="T11" fmla="*/ 30 h 60"/>
                  <a:gd name="T12" fmla="*/ 17 w 109"/>
                  <a:gd name="T13" fmla="*/ 29 h 60"/>
                  <a:gd name="T14" fmla="*/ 16 w 109"/>
                  <a:gd name="T15" fmla="*/ 23 h 60"/>
                  <a:gd name="T16" fmla="*/ 24 w 109"/>
                  <a:gd name="T17" fmla="*/ 18 h 60"/>
                  <a:gd name="T18" fmla="*/ 24 w 109"/>
                  <a:gd name="T19" fmla="*/ 13 h 60"/>
                  <a:gd name="T20" fmla="*/ 24 w 109"/>
                  <a:gd name="T21" fmla="*/ 6 h 60"/>
                  <a:gd name="T22" fmla="*/ 31 w 109"/>
                  <a:gd name="T23" fmla="*/ 0 h 60"/>
                  <a:gd name="T24" fmla="*/ 39 w 109"/>
                  <a:gd name="T25" fmla="*/ 5 h 60"/>
                  <a:gd name="T26" fmla="*/ 48 w 109"/>
                  <a:gd name="T27" fmla="*/ 10 h 60"/>
                  <a:gd name="T28" fmla="*/ 54 w 109"/>
                  <a:gd name="T29" fmla="*/ 15 h 60"/>
                  <a:gd name="T30" fmla="*/ 69 w 109"/>
                  <a:gd name="T31" fmla="*/ 14 h 60"/>
                  <a:gd name="T32" fmla="*/ 77 w 109"/>
                  <a:gd name="T33" fmla="*/ 14 h 60"/>
                  <a:gd name="T34" fmla="*/ 93 w 109"/>
                  <a:gd name="T35" fmla="*/ 7 h 60"/>
                  <a:gd name="T36" fmla="*/ 77 w 109"/>
                  <a:gd name="T37" fmla="*/ 14 h 60"/>
                  <a:gd name="T38" fmla="*/ 61 w 109"/>
                  <a:gd name="T39" fmla="*/ 21 h 60"/>
                  <a:gd name="T40" fmla="*/ 47 w 109"/>
                  <a:gd name="T41" fmla="*/ 22 h 60"/>
                  <a:gd name="T42" fmla="*/ 39 w 109"/>
                  <a:gd name="T43" fmla="*/ 16 h 60"/>
                  <a:gd name="T44" fmla="*/ 31 w 109"/>
                  <a:gd name="T45" fmla="*/ 11 h 60"/>
                  <a:gd name="T46" fmla="*/ 24 w 109"/>
                  <a:gd name="T47" fmla="*/ 18 h 60"/>
                  <a:gd name="T48" fmla="*/ 32 w 109"/>
                  <a:gd name="T49" fmla="*/ 22 h 60"/>
                  <a:gd name="T50" fmla="*/ 39 w 109"/>
                  <a:gd name="T51" fmla="*/ 29 h 60"/>
                  <a:gd name="T52" fmla="*/ 47 w 109"/>
                  <a:gd name="T53" fmla="*/ 27 h 60"/>
                  <a:gd name="T54" fmla="*/ 53 w 109"/>
                  <a:gd name="T55" fmla="*/ 26 h 60"/>
                  <a:gd name="T56" fmla="*/ 46 w 109"/>
                  <a:gd name="T57" fmla="*/ 32 h 60"/>
                  <a:gd name="T58" fmla="*/ 32 w 109"/>
                  <a:gd name="T59" fmla="*/ 33 h 60"/>
                  <a:gd name="T60" fmla="*/ 24 w 109"/>
                  <a:gd name="T61" fmla="*/ 30 h 60"/>
                  <a:gd name="T62" fmla="*/ 23 w 109"/>
                  <a:gd name="T63" fmla="*/ 34 h 60"/>
                  <a:gd name="T64" fmla="*/ 39 w 109"/>
                  <a:gd name="T65" fmla="*/ 39 h 60"/>
                  <a:gd name="T66" fmla="*/ 54 w 109"/>
                  <a:gd name="T67" fmla="*/ 38 h 60"/>
                  <a:gd name="T68" fmla="*/ 69 w 109"/>
                  <a:gd name="T69" fmla="*/ 36 h 60"/>
                  <a:gd name="T70" fmla="*/ 92 w 109"/>
                  <a:gd name="T71" fmla="*/ 35 h 60"/>
                  <a:gd name="T72" fmla="*/ 108 w 109"/>
                  <a:gd name="T73" fmla="*/ 29 h 60"/>
                  <a:gd name="T74" fmla="*/ 92 w 109"/>
                  <a:gd name="T75" fmla="*/ 35 h 60"/>
                  <a:gd name="T76" fmla="*/ 68 w 109"/>
                  <a:gd name="T77" fmla="*/ 42 h 60"/>
                  <a:gd name="T78" fmla="*/ 61 w 109"/>
                  <a:gd name="T79" fmla="*/ 42 h 60"/>
                  <a:gd name="T80" fmla="*/ 46 w 109"/>
                  <a:gd name="T81" fmla="*/ 44 h 60"/>
                  <a:gd name="T82" fmla="*/ 31 w 109"/>
                  <a:gd name="T83" fmla="*/ 43 h 60"/>
                  <a:gd name="T84" fmla="*/ 16 w 109"/>
                  <a:gd name="T85" fmla="*/ 46 h 60"/>
                  <a:gd name="T86" fmla="*/ 9 w 109"/>
                  <a:gd name="T87" fmla="*/ 51 h 60"/>
                  <a:gd name="T88" fmla="*/ 0 w 109"/>
                  <a:gd name="T89" fmla="*/ 59 h 6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09"/>
                  <a:gd name="T136" fmla="*/ 0 h 60"/>
                  <a:gd name="T137" fmla="*/ 109 w 109"/>
                  <a:gd name="T138" fmla="*/ 60 h 6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09" h="60">
                    <a:moveTo>
                      <a:pt x="0" y="59"/>
                    </a:moveTo>
                    <a:lnTo>
                      <a:pt x="0" y="48"/>
                    </a:lnTo>
                    <a:lnTo>
                      <a:pt x="9" y="40"/>
                    </a:lnTo>
                    <a:lnTo>
                      <a:pt x="8" y="34"/>
                    </a:lnTo>
                    <a:lnTo>
                      <a:pt x="16" y="34"/>
                    </a:lnTo>
                    <a:lnTo>
                      <a:pt x="24" y="30"/>
                    </a:lnTo>
                    <a:lnTo>
                      <a:pt x="17" y="29"/>
                    </a:lnTo>
                    <a:lnTo>
                      <a:pt x="16" y="23"/>
                    </a:lnTo>
                    <a:lnTo>
                      <a:pt x="24" y="18"/>
                    </a:lnTo>
                    <a:lnTo>
                      <a:pt x="24" y="13"/>
                    </a:lnTo>
                    <a:lnTo>
                      <a:pt x="24" y="6"/>
                    </a:lnTo>
                    <a:lnTo>
                      <a:pt x="31" y="0"/>
                    </a:lnTo>
                    <a:lnTo>
                      <a:pt x="39" y="5"/>
                    </a:lnTo>
                    <a:lnTo>
                      <a:pt x="48" y="10"/>
                    </a:lnTo>
                    <a:lnTo>
                      <a:pt x="54" y="15"/>
                    </a:lnTo>
                    <a:lnTo>
                      <a:pt x="69" y="14"/>
                    </a:lnTo>
                    <a:lnTo>
                      <a:pt x="77" y="14"/>
                    </a:lnTo>
                    <a:lnTo>
                      <a:pt x="93" y="7"/>
                    </a:lnTo>
                    <a:lnTo>
                      <a:pt x="77" y="14"/>
                    </a:lnTo>
                    <a:lnTo>
                      <a:pt x="61" y="21"/>
                    </a:lnTo>
                    <a:lnTo>
                      <a:pt x="47" y="22"/>
                    </a:lnTo>
                    <a:lnTo>
                      <a:pt x="39" y="16"/>
                    </a:lnTo>
                    <a:lnTo>
                      <a:pt x="31" y="11"/>
                    </a:lnTo>
                    <a:lnTo>
                      <a:pt x="24" y="18"/>
                    </a:lnTo>
                    <a:lnTo>
                      <a:pt x="32" y="22"/>
                    </a:lnTo>
                    <a:lnTo>
                      <a:pt x="39" y="29"/>
                    </a:lnTo>
                    <a:lnTo>
                      <a:pt x="47" y="27"/>
                    </a:lnTo>
                    <a:lnTo>
                      <a:pt x="53" y="26"/>
                    </a:lnTo>
                    <a:lnTo>
                      <a:pt x="46" y="32"/>
                    </a:lnTo>
                    <a:lnTo>
                      <a:pt x="32" y="33"/>
                    </a:lnTo>
                    <a:lnTo>
                      <a:pt x="24" y="30"/>
                    </a:lnTo>
                    <a:lnTo>
                      <a:pt x="23" y="34"/>
                    </a:lnTo>
                    <a:lnTo>
                      <a:pt x="39" y="39"/>
                    </a:lnTo>
                    <a:lnTo>
                      <a:pt x="54" y="38"/>
                    </a:lnTo>
                    <a:lnTo>
                      <a:pt x="69" y="36"/>
                    </a:lnTo>
                    <a:lnTo>
                      <a:pt x="92" y="35"/>
                    </a:lnTo>
                    <a:lnTo>
                      <a:pt x="108" y="29"/>
                    </a:lnTo>
                    <a:lnTo>
                      <a:pt x="92" y="35"/>
                    </a:lnTo>
                    <a:lnTo>
                      <a:pt x="68" y="42"/>
                    </a:lnTo>
                    <a:lnTo>
                      <a:pt x="61" y="42"/>
                    </a:lnTo>
                    <a:lnTo>
                      <a:pt x="46" y="44"/>
                    </a:lnTo>
                    <a:lnTo>
                      <a:pt x="31" y="43"/>
                    </a:lnTo>
                    <a:lnTo>
                      <a:pt x="16" y="46"/>
                    </a:lnTo>
                    <a:lnTo>
                      <a:pt x="9" y="51"/>
                    </a:lnTo>
                    <a:lnTo>
                      <a:pt x="0" y="59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6" name="Freeform 23"/>
              <p:cNvSpPr>
                <a:spLocks/>
              </p:cNvSpPr>
              <p:nvPr/>
            </p:nvSpPr>
            <p:spPr bwMode="auto">
              <a:xfrm>
                <a:off x="1210" y="3209"/>
                <a:ext cx="34" cy="19"/>
              </a:xfrm>
              <a:custGeom>
                <a:avLst/>
                <a:gdLst>
                  <a:gd name="T0" fmla="*/ 0 w 34"/>
                  <a:gd name="T1" fmla="*/ 18 h 19"/>
                  <a:gd name="T2" fmla="*/ 0 w 34"/>
                  <a:gd name="T3" fmla="*/ 12 h 19"/>
                  <a:gd name="T4" fmla="*/ 10 w 34"/>
                  <a:gd name="T5" fmla="*/ 6 h 19"/>
                  <a:gd name="T6" fmla="*/ 10 w 34"/>
                  <a:gd name="T7" fmla="*/ 0 h 19"/>
                  <a:gd name="T8" fmla="*/ 17 w 34"/>
                  <a:gd name="T9" fmla="*/ 0 h 19"/>
                  <a:gd name="T10" fmla="*/ 26 w 34"/>
                  <a:gd name="T11" fmla="*/ 4 h 19"/>
                  <a:gd name="T12" fmla="*/ 33 w 34"/>
                  <a:gd name="T13" fmla="*/ 5 h 19"/>
                  <a:gd name="T14" fmla="*/ 26 w 34"/>
                  <a:gd name="T15" fmla="*/ 4 h 19"/>
                  <a:gd name="T16" fmla="*/ 17 w 34"/>
                  <a:gd name="T17" fmla="*/ 6 h 19"/>
                  <a:gd name="T18" fmla="*/ 0 w 34"/>
                  <a:gd name="T19" fmla="*/ 18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"/>
                  <a:gd name="T31" fmla="*/ 0 h 19"/>
                  <a:gd name="T32" fmla="*/ 34 w 34"/>
                  <a:gd name="T33" fmla="*/ 19 h 1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" h="19">
                    <a:moveTo>
                      <a:pt x="0" y="18"/>
                    </a:moveTo>
                    <a:lnTo>
                      <a:pt x="0" y="12"/>
                    </a:lnTo>
                    <a:lnTo>
                      <a:pt x="10" y="6"/>
                    </a:lnTo>
                    <a:lnTo>
                      <a:pt x="10" y="0"/>
                    </a:lnTo>
                    <a:lnTo>
                      <a:pt x="17" y="0"/>
                    </a:lnTo>
                    <a:lnTo>
                      <a:pt x="26" y="4"/>
                    </a:lnTo>
                    <a:lnTo>
                      <a:pt x="33" y="5"/>
                    </a:lnTo>
                    <a:lnTo>
                      <a:pt x="26" y="4"/>
                    </a:lnTo>
                    <a:lnTo>
                      <a:pt x="17" y="6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FCA43A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86" name="Group 24"/>
            <p:cNvGrpSpPr>
              <a:grpSpLocks/>
            </p:cNvGrpSpPr>
            <p:nvPr/>
          </p:nvGrpSpPr>
          <p:grpSpPr bwMode="auto">
            <a:xfrm>
              <a:off x="3792" y="3668"/>
              <a:ext cx="314" cy="460"/>
              <a:chOff x="3792" y="3668"/>
              <a:chExt cx="314" cy="460"/>
            </a:xfrm>
          </p:grpSpPr>
          <p:sp>
            <p:nvSpPr>
              <p:cNvPr id="2087" name="Freeform 25"/>
              <p:cNvSpPr>
                <a:spLocks/>
              </p:cNvSpPr>
              <p:nvPr/>
            </p:nvSpPr>
            <p:spPr bwMode="auto">
              <a:xfrm>
                <a:off x="3792" y="3668"/>
                <a:ext cx="312" cy="460"/>
              </a:xfrm>
              <a:custGeom>
                <a:avLst/>
                <a:gdLst>
                  <a:gd name="T0" fmla="*/ 2 w 576"/>
                  <a:gd name="T1" fmla="*/ 47 h 623"/>
                  <a:gd name="T2" fmla="*/ 2 w 576"/>
                  <a:gd name="T3" fmla="*/ 49 h 623"/>
                  <a:gd name="T4" fmla="*/ 2 w 576"/>
                  <a:gd name="T5" fmla="*/ 49 h 623"/>
                  <a:gd name="T6" fmla="*/ 2 w 576"/>
                  <a:gd name="T7" fmla="*/ 48 h 623"/>
                  <a:gd name="T8" fmla="*/ 2 w 576"/>
                  <a:gd name="T9" fmla="*/ 47 h 623"/>
                  <a:gd name="T10" fmla="*/ 2 w 576"/>
                  <a:gd name="T11" fmla="*/ 47 h 623"/>
                  <a:gd name="T12" fmla="*/ 2 w 576"/>
                  <a:gd name="T13" fmla="*/ 47 h 623"/>
                  <a:gd name="T14" fmla="*/ 2 w 576"/>
                  <a:gd name="T15" fmla="*/ 47 h 623"/>
                  <a:gd name="T16" fmla="*/ 2 w 576"/>
                  <a:gd name="T17" fmla="*/ 45 h 623"/>
                  <a:gd name="T18" fmla="*/ 2 w 576"/>
                  <a:gd name="T19" fmla="*/ 44 h 623"/>
                  <a:gd name="T20" fmla="*/ 3 w 576"/>
                  <a:gd name="T21" fmla="*/ 41 h 623"/>
                  <a:gd name="T22" fmla="*/ 3 w 576"/>
                  <a:gd name="T23" fmla="*/ 40 h 623"/>
                  <a:gd name="T24" fmla="*/ 3 w 576"/>
                  <a:gd name="T25" fmla="*/ 38 h 623"/>
                  <a:gd name="T26" fmla="*/ 3 w 576"/>
                  <a:gd name="T27" fmla="*/ 40 h 623"/>
                  <a:gd name="T28" fmla="*/ 3 w 576"/>
                  <a:gd name="T29" fmla="*/ 40 h 623"/>
                  <a:gd name="T30" fmla="*/ 3 w 576"/>
                  <a:gd name="T31" fmla="*/ 38 h 623"/>
                  <a:gd name="T32" fmla="*/ 3 w 576"/>
                  <a:gd name="T33" fmla="*/ 37 h 623"/>
                  <a:gd name="T34" fmla="*/ 3 w 576"/>
                  <a:gd name="T35" fmla="*/ 34 h 623"/>
                  <a:gd name="T36" fmla="*/ 3 w 576"/>
                  <a:gd name="T37" fmla="*/ 32 h 623"/>
                  <a:gd name="T38" fmla="*/ 4 w 576"/>
                  <a:gd name="T39" fmla="*/ 30 h 623"/>
                  <a:gd name="T40" fmla="*/ 4 w 576"/>
                  <a:gd name="T41" fmla="*/ 28 h 623"/>
                  <a:gd name="T42" fmla="*/ 4 w 576"/>
                  <a:gd name="T43" fmla="*/ 27 h 623"/>
                  <a:gd name="T44" fmla="*/ 4 w 576"/>
                  <a:gd name="T45" fmla="*/ 26 h 623"/>
                  <a:gd name="T46" fmla="*/ 4 w 576"/>
                  <a:gd name="T47" fmla="*/ 22 h 623"/>
                  <a:gd name="T48" fmla="*/ 4 w 576"/>
                  <a:gd name="T49" fmla="*/ 20 h 623"/>
                  <a:gd name="T50" fmla="*/ 4 w 576"/>
                  <a:gd name="T51" fmla="*/ 16 h 623"/>
                  <a:gd name="T52" fmla="*/ 4 w 576"/>
                  <a:gd name="T53" fmla="*/ 10 h 623"/>
                  <a:gd name="T54" fmla="*/ 4 w 576"/>
                  <a:gd name="T55" fmla="*/ 5 h 623"/>
                  <a:gd name="T56" fmla="*/ 3 w 576"/>
                  <a:gd name="T57" fmla="*/ 4 h 623"/>
                  <a:gd name="T58" fmla="*/ 3 w 576"/>
                  <a:gd name="T59" fmla="*/ 3 h 623"/>
                  <a:gd name="T60" fmla="*/ 3 w 576"/>
                  <a:gd name="T61" fmla="*/ 1 h 623"/>
                  <a:gd name="T62" fmla="*/ 3 w 576"/>
                  <a:gd name="T63" fmla="*/ 1 h 623"/>
                  <a:gd name="T64" fmla="*/ 3 w 576"/>
                  <a:gd name="T65" fmla="*/ 1 h 623"/>
                  <a:gd name="T66" fmla="*/ 3 w 576"/>
                  <a:gd name="T67" fmla="*/ 0 h 623"/>
                  <a:gd name="T68" fmla="*/ 3 w 576"/>
                  <a:gd name="T69" fmla="*/ 1 h 623"/>
                  <a:gd name="T70" fmla="*/ 3 w 576"/>
                  <a:gd name="T71" fmla="*/ 1 h 623"/>
                  <a:gd name="T72" fmla="*/ 3 w 576"/>
                  <a:gd name="T73" fmla="*/ 2 h 623"/>
                  <a:gd name="T74" fmla="*/ 3 w 576"/>
                  <a:gd name="T75" fmla="*/ 4 h 623"/>
                  <a:gd name="T76" fmla="*/ 3 w 576"/>
                  <a:gd name="T77" fmla="*/ 5 h 623"/>
                  <a:gd name="T78" fmla="*/ 3 w 576"/>
                  <a:gd name="T79" fmla="*/ 5 h 623"/>
                  <a:gd name="T80" fmla="*/ 2 w 576"/>
                  <a:gd name="T81" fmla="*/ 7 h 623"/>
                  <a:gd name="T82" fmla="*/ 2 w 576"/>
                  <a:gd name="T83" fmla="*/ 7 h 623"/>
                  <a:gd name="T84" fmla="*/ 2 w 576"/>
                  <a:gd name="T85" fmla="*/ 7 h 623"/>
                  <a:gd name="T86" fmla="*/ 1 w 576"/>
                  <a:gd name="T87" fmla="*/ 9 h 623"/>
                  <a:gd name="T88" fmla="*/ 1 w 576"/>
                  <a:gd name="T89" fmla="*/ 8 h 623"/>
                  <a:gd name="T90" fmla="*/ 1 w 576"/>
                  <a:gd name="T91" fmla="*/ 9 h 623"/>
                  <a:gd name="T92" fmla="*/ 0 w 576"/>
                  <a:gd name="T93" fmla="*/ 10 h 623"/>
                  <a:gd name="T94" fmla="*/ 1 w 576"/>
                  <a:gd name="T95" fmla="*/ 55 h 623"/>
                  <a:gd name="T96" fmla="*/ 1 w 576"/>
                  <a:gd name="T97" fmla="*/ 53 h 623"/>
                  <a:gd name="T98" fmla="*/ 1 w 576"/>
                  <a:gd name="T99" fmla="*/ 52 h 623"/>
                  <a:gd name="T100" fmla="*/ 1 w 576"/>
                  <a:gd name="T101" fmla="*/ 49 h 623"/>
                  <a:gd name="T102" fmla="*/ 2 w 576"/>
                  <a:gd name="T103" fmla="*/ 47 h 62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76"/>
                  <a:gd name="T157" fmla="*/ 0 h 623"/>
                  <a:gd name="T158" fmla="*/ 576 w 576"/>
                  <a:gd name="T159" fmla="*/ 623 h 62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76" h="623">
                    <a:moveTo>
                      <a:pt x="205" y="538"/>
                    </a:moveTo>
                    <a:lnTo>
                      <a:pt x="216" y="545"/>
                    </a:lnTo>
                    <a:lnTo>
                      <a:pt x="229" y="549"/>
                    </a:lnTo>
                    <a:lnTo>
                      <a:pt x="241" y="542"/>
                    </a:lnTo>
                    <a:lnTo>
                      <a:pt x="255" y="534"/>
                    </a:lnTo>
                    <a:lnTo>
                      <a:pt x="269" y="532"/>
                    </a:lnTo>
                    <a:lnTo>
                      <a:pt x="286" y="532"/>
                    </a:lnTo>
                    <a:lnTo>
                      <a:pt x="299" y="526"/>
                    </a:lnTo>
                    <a:lnTo>
                      <a:pt x="309" y="512"/>
                    </a:lnTo>
                    <a:lnTo>
                      <a:pt x="326" y="499"/>
                    </a:lnTo>
                    <a:lnTo>
                      <a:pt x="347" y="474"/>
                    </a:lnTo>
                    <a:lnTo>
                      <a:pt x="367" y="453"/>
                    </a:lnTo>
                    <a:lnTo>
                      <a:pt x="382" y="434"/>
                    </a:lnTo>
                    <a:lnTo>
                      <a:pt x="390" y="449"/>
                    </a:lnTo>
                    <a:lnTo>
                      <a:pt x="399" y="453"/>
                    </a:lnTo>
                    <a:lnTo>
                      <a:pt x="422" y="438"/>
                    </a:lnTo>
                    <a:lnTo>
                      <a:pt x="447" y="416"/>
                    </a:lnTo>
                    <a:lnTo>
                      <a:pt x="474" y="385"/>
                    </a:lnTo>
                    <a:lnTo>
                      <a:pt x="500" y="359"/>
                    </a:lnTo>
                    <a:lnTo>
                      <a:pt x="531" y="342"/>
                    </a:lnTo>
                    <a:lnTo>
                      <a:pt x="554" y="321"/>
                    </a:lnTo>
                    <a:lnTo>
                      <a:pt x="571" y="301"/>
                    </a:lnTo>
                    <a:lnTo>
                      <a:pt x="575" y="290"/>
                    </a:lnTo>
                    <a:lnTo>
                      <a:pt x="575" y="258"/>
                    </a:lnTo>
                    <a:lnTo>
                      <a:pt x="567" y="221"/>
                    </a:lnTo>
                    <a:lnTo>
                      <a:pt x="553" y="171"/>
                    </a:lnTo>
                    <a:lnTo>
                      <a:pt x="536" y="114"/>
                    </a:lnTo>
                    <a:lnTo>
                      <a:pt x="514" y="53"/>
                    </a:lnTo>
                    <a:lnTo>
                      <a:pt x="504" y="45"/>
                    </a:lnTo>
                    <a:lnTo>
                      <a:pt x="490" y="31"/>
                    </a:lnTo>
                    <a:lnTo>
                      <a:pt x="483" y="16"/>
                    </a:lnTo>
                    <a:lnTo>
                      <a:pt x="476" y="7"/>
                    </a:lnTo>
                    <a:lnTo>
                      <a:pt x="467" y="7"/>
                    </a:lnTo>
                    <a:lnTo>
                      <a:pt x="460" y="0"/>
                    </a:lnTo>
                    <a:lnTo>
                      <a:pt x="448" y="12"/>
                    </a:lnTo>
                    <a:lnTo>
                      <a:pt x="434" y="15"/>
                    </a:lnTo>
                    <a:lnTo>
                      <a:pt x="423" y="21"/>
                    </a:lnTo>
                    <a:lnTo>
                      <a:pt x="401" y="42"/>
                    </a:lnTo>
                    <a:lnTo>
                      <a:pt x="379" y="57"/>
                    </a:lnTo>
                    <a:lnTo>
                      <a:pt x="354" y="63"/>
                    </a:lnTo>
                    <a:lnTo>
                      <a:pt x="309" y="76"/>
                    </a:lnTo>
                    <a:lnTo>
                      <a:pt x="254" y="85"/>
                    </a:lnTo>
                    <a:lnTo>
                      <a:pt x="210" y="87"/>
                    </a:lnTo>
                    <a:lnTo>
                      <a:pt x="158" y="94"/>
                    </a:lnTo>
                    <a:lnTo>
                      <a:pt x="108" y="91"/>
                    </a:lnTo>
                    <a:lnTo>
                      <a:pt x="50" y="103"/>
                    </a:lnTo>
                    <a:lnTo>
                      <a:pt x="0" y="110"/>
                    </a:lnTo>
                    <a:lnTo>
                      <a:pt x="71" y="622"/>
                    </a:lnTo>
                    <a:lnTo>
                      <a:pt x="100" y="606"/>
                    </a:lnTo>
                    <a:lnTo>
                      <a:pt x="140" y="581"/>
                    </a:lnTo>
                    <a:lnTo>
                      <a:pt x="175" y="559"/>
                    </a:lnTo>
                    <a:lnTo>
                      <a:pt x="205" y="538"/>
                    </a:lnTo>
                  </a:path>
                </a:pathLst>
              </a:custGeom>
              <a:solidFill>
                <a:srgbClr val="0099CC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8" name="Freeform 26"/>
              <p:cNvSpPr>
                <a:spLocks/>
              </p:cNvSpPr>
              <p:nvPr/>
            </p:nvSpPr>
            <p:spPr bwMode="auto">
              <a:xfrm>
                <a:off x="3828" y="3678"/>
                <a:ext cx="214" cy="107"/>
              </a:xfrm>
              <a:custGeom>
                <a:avLst/>
                <a:gdLst>
                  <a:gd name="T0" fmla="*/ 0 w 395"/>
                  <a:gd name="T1" fmla="*/ 7 h 145"/>
                  <a:gd name="T2" fmla="*/ 1 w 395"/>
                  <a:gd name="T3" fmla="*/ 7 h 145"/>
                  <a:gd name="T4" fmla="*/ 1 w 395"/>
                  <a:gd name="T5" fmla="*/ 7 h 145"/>
                  <a:gd name="T6" fmla="*/ 1 w 395"/>
                  <a:gd name="T7" fmla="*/ 7 h 145"/>
                  <a:gd name="T8" fmla="*/ 1 w 395"/>
                  <a:gd name="T9" fmla="*/ 7 h 145"/>
                  <a:gd name="T10" fmla="*/ 2 w 395"/>
                  <a:gd name="T11" fmla="*/ 7 h 145"/>
                  <a:gd name="T12" fmla="*/ 2 w 395"/>
                  <a:gd name="T13" fmla="*/ 5 h 145"/>
                  <a:gd name="T14" fmla="*/ 2 w 395"/>
                  <a:gd name="T15" fmla="*/ 4 h 145"/>
                  <a:gd name="T16" fmla="*/ 2 w 395"/>
                  <a:gd name="T17" fmla="*/ 4 h 145"/>
                  <a:gd name="T18" fmla="*/ 3 w 395"/>
                  <a:gd name="T19" fmla="*/ 1 h 145"/>
                  <a:gd name="T20" fmla="*/ 3 w 395"/>
                  <a:gd name="T21" fmla="*/ 1 h 145"/>
                  <a:gd name="T22" fmla="*/ 3 w 395"/>
                  <a:gd name="T23" fmla="*/ 0 h 145"/>
                  <a:gd name="T24" fmla="*/ 3 w 395"/>
                  <a:gd name="T25" fmla="*/ 1 h 145"/>
                  <a:gd name="T26" fmla="*/ 3 w 395"/>
                  <a:gd name="T27" fmla="*/ 1 h 145"/>
                  <a:gd name="T28" fmla="*/ 3 w 395"/>
                  <a:gd name="T29" fmla="*/ 1 h 145"/>
                  <a:gd name="T30" fmla="*/ 3 w 395"/>
                  <a:gd name="T31" fmla="*/ 2 h 145"/>
                  <a:gd name="T32" fmla="*/ 3 w 395"/>
                  <a:gd name="T33" fmla="*/ 3 h 145"/>
                  <a:gd name="T34" fmla="*/ 3 w 395"/>
                  <a:gd name="T35" fmla="*/ 4 h 145"/>
                  <a:gd name="T36" fmla="*/ 3 w 395"/>
                  <a:gd name="T37" fmla="*/ 5 h 145"/>
                  <a:gd name="T38" fmla="*/ 2 w 395"/>
                  <a:gd name="T39" fmla="*/ 5 h 145"/>
                  <a:gd name="T40" fmla="*/ 3 w 395"/>
                  <a:gd name="T41" fmla="*/ 7 h 145"/>
                  <a:gd name="T42" fmla="*/ 3 w 395"/>
                  <a:gd name="T43" fmla="*/ 7 h 145"/>
                  <a:gd name="T44" fmla="*/ 3 w 395"/>
                  <a:gd name="T45" fmla="*/ 8 h 145"/>
                  <a:gd name="T46" fmla="*/ 3 w 395"/>
                  <a:gd name="T47" fmla="*/ 8 h 145"/>
                  <a:gd name="T48" fmla="*/ 2 w 395"/>
                  <a:gd name="T49" fmla="*/ 8 h 145"/>
                  <a:gd name="T50" fmla="*/ 2 w 395"/>
                  <a:gd name="T51" fmla="*/ 7 h 145"/>
                  <a:gd name="T52" fmla="*/ 2 w 395"/>
                  <a:gd name="T53" fmla="*/ 7 h 145"/>
                  <a:gd name="T54" fmla="*/ 2 w 395"/>
                  <a:gd name="T55" fmla="*/ 8 h 145"/>
                  <a:gd name="T56" fmla="*/ 2 w 395"/>
                  <a:gd name="T57" fmla="*/ 10 h 145"/>
                  <a:gd name="T58" fmla="*/ 2 w 395"/>
                  <a:gd name="T59" fmla="*/ 9 h 145"/>
                  <a:gd name="T60" fmla="*/ 2 w 395"/>
                  <a:gd name="T61" fmla="*/ 8 h 145"/>
                  <a:gd name="T62" fmla="*/ 2 w 395"/>
                  <a:gd name="T63" fmla="*/ 8 h 145"/>
                  <a:gd name="T64" fmla="*/ 2 w 395"/>
                  <a:gd name="T65" fmla="*/ 8 h 145"/>
                  <a:gd name="T66" fmla="*/ 2 w 395"/>
                  <a:gd name="T67" fmla="*/ 8 h 145"/>
                  <a:gd name="T68" fmla="*/ 1 w 395"/>
                  <a:gd name="T69" fmla="*/ 10 h 145"/>
                  <a:gd name="T70" fmla="*/ 1 w 395"/>
                  <a:gd name="T71" fmla="*/ 11 h 145"/>
                  <a:gd name="T72" fmla="*/ 1 w 395"/>
                  <a:gd name="T73" fmla="*/ 11 h 145"/>
                  <a:gd name="T74" fmla="*/ 1 w 395"/>
                  <a:gd name="T75" fmla="*/ 10 h 145"/>
                  <a:gd name="T76" fmla="*/ 1 w 395"/>
                  <a:gd name="T77" fmla="*/ 11 h 145"/>
                  <a:gd name="T78" fmla="*/ 1 w 395"/>
                  <a:gd name="T79" fmla="*/ 13 h 145"/>
                  <a:gd name="T80" fmla="*/ 1 w 395"/>
                  <a:gd name="T81" fmla="*/ 12 h 145"/>
                  <a:gd name="T82" fmla="*/ 1 w 395"/>
                  <a:gd name="T83" fmla="*/ 11 h 145"/>
                  <a:gd name="T84" fmla="*/ 1 w 395"/>
                  <a:gd name="T85" fmla="*/ 10 h 145"/>
                  <a:gd name="T86" fmla="*/ 1 w 395"/>
                  <a:gd name="T87" fmla="*/ 10 h 145"/>
                  <a:gd name="T88" fmla="*/ 1 w 395"/>
                  <a:gd name="T89" fmla="*/ 11 h 145"/>
                  <a:gd name="T90" fmla="*/ 1 w 395"/>
                  <a:gd name="T91" fmla="*/ 11 h 145"/>
                  <a:gd name="T92" fmla="*/ 1 w 395"/>
                  <a:gd name="T93" fmla="*/ 10 h 145"/>
                  <a:gd name="T94" fmla="*/ 1 w 395"/>
                  <a:gd name="T95" fmla="*/ 10 h 145"/>
                  <a:gd name="T96" fmla="*/ 1 w 395"/>
                  <a:gd name="T97" fmla="*/ 9 h 145"/>
                  <a:gd name="T98" fmla="*/ 1 w 395"/>
                  <a:gd name="T99" fmla="*/ 8 h 145"/>
                  <a:gd name="T100" fmla="*/ 1 w 395"/>
                  <a:gd name="T101" fmla="*/ 8 h 145"/>
                  <a:gd name="T102" fmla="*/ 0 w 395"/>
                  <a:gd name="T103" fmla="*/ 7 h 145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95"/>
                  <a:gd name="T157" fmla="*/ 0 h 145"/>
                  <a:gd name="T158" fmla="*/ 395 w 395"/>
                  <a:gd name="T159" fmla="*/ 145 h 145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95" h="145">
                    <a:moveTo>
                      <a:pt x="0" y="88"/>
                    </a:moveTo>
                    <a:lnTo>
                      <a:pt x="38" y="80"/>
                    </a:lnTo>
                    <a:lnTo>
                      <a:pt x="66" y="80"/>
                    </a:lnTo>
                    <a:lnTo>
                      <a:pt x="97" y="79"/>
                    </a:lnTo>
                    <a:lnTo>
                      <a:pt x="146" y="75"/>
                    </a:lnTo>
                    <a:lnTo>
                      <a:pt x="191" y="73"/>
                    </a:lnTo>
                    <a:lnTo>
                      <a:pt x="234" y="60"/>
                    </a:lnTo>
                    <a:lnTo>
                      <a:pt x="285" y="51"/>
                    </a:lnTo>
                    <a:lnTo>
                      <a:pt x="315" y="45"/>
                    </a:lnTo>
                    <a:lnTo>
                      <a:pt x="346" y="17"/>
                    </a:lnTo>
                    <a:lnTo>
                      <a:pt x="369" y="2"/>
                    </a:lnTo>
                    <a:lnTo>
                      <a:pt x="382" y="0"/>
                    </a:lnTo>
                    <a:lnTo>
                      <a:pt x="394" y="3"/>
                    </a:lnTo>
                    <a:lnTo>
                      <a:pt x="378" y="11"/>
                    </a:lnTo>
                    <a:lnTo>
                      <a:pt x="370" y="18"/>
                    </a:lnTo>
                    <a:lnTo>
                      <a:pt x="360" y="26"/>
                    </a:lnTo>
                    <a:lnTo>
                      <a:pt x="353" y="37"/>
                    </a:lnTo>
                    <a:lnTo>
                      <a:pt x="349" y="49"/>
                    </a:lnTo>
                    <a:lnTo>
                      <a:pt x="336" y="62"/>
                    </a:lnTo>
                    <a:lnTo>
                      <a:pt x="327" y="64"/>
                    </a:lnTo>
                    <a:lnTo>
                      <a:pt x="333" y="80"/>
                    </a:lnTo>
                    <a:lnTo>
                      <a:pt x="344" y="86"/>
                    </a:lnTo>
                    <a:lnTo>
                      <a:pt x="358" y="96"/>
                    </a:lnTo>
                    <a:lnTo>
                      <a:pt x="347" y="98"/>
                    </a:lnTo>
                    <a:lnTo>
                      <a:pt x="329" y="96"/>
                    </a:lnTo>
                    <a:lnTo>
                      <a:pt x="317" y="88"/>
                    </a:lnTo>
                    <a:lnTo>
                      <a:pt x="307" y="85"/>
                    </a:lnTo>
                    <a:lnTo>
                      <a:pt x="294" y="97"/>
                    </a:lnTo>
                    <a:lnTo>
                      <a:pt x="277" y="105"/>
                    </a:lnTo>
                    <a:lnTo>
                      <a:pt x="258" y="103"/>
                    </a:lnTo>
                    <a:lnTo>
                      <a:pt x="246" y="96"/>
                    </a:lnTo>
                    <a:lnTo>
                      <a:pt x="231" y="92"/>
                    </a:lnTo>
                    <a:lnTo>
                      <a:pt x="212" y="90"/>
                    </a:lnTo>
                    <a:lnTo>
                      <a:pt x="194" y="96"/>
                    </a:lnTo>
                    <a:lnTo>
                      <a:pt x="174" y="110"/>
                    </a:lnTo>
                    <a:lnTo>
                      <a:pt x="161" y="122"/>
                    </a:lnTo>
                    <a:lnTo>
                      <a:pt x="138" y="121"/>
                    </a:lnTo>
                    <a:lnTo>
                      <a:pt x="114" y="113"/>
                    </a:lnTo>
                    <a:lnTo>
                      <a:pt x="122" y="128"/>
                    </a:lnTo>
                    <a:lnTo>
                      <a:pt x="134" y="144"/>
                    </a:lnTo>
                    <a:lnTo>
                      <a:pt x="114" y="134"/>
                    </a:lnTo>
                    <a:lnTo>
                      <a:pt x="105" y="128"/>
                    </a:lnTo>
                    <a:lnTo>
                      <a:pt x="98" y="117"/>
                    </a:lnTo>
                    <a:lnTo>
                      <a:pt x="91" y="118"/>
                    </a:lnTo>
                    <a:lnTo>
                      <a:pt x="87" y="131"/>
                    </a:lnTo>
                    <a:lnTo>
                      <a:pt x="83" y="127"/>
                    </a:lnTo>
                    <a:lnTo>
                      <a:pt x="69" y="117"/>
                    </a:lnTo>
                    <a:lnTo>
                      <a:pt x="51" y="115"/>
                    </a:lnTo>
                    <a:lnTo>
                      <a:pt x="41" y="101"/>
                    </a:lnTo>
                    <a:lnTo>
                      <a:pt x="23" y="98"/>
                    </a:lnTo>
                    <a:lnTo>
                      <a:pt x="11" y="96"/>
                    </a:lnTo>
                    <a:lnTo>
                      <a:pt x="0" y="88"/>
                    </a:lnTo>
                  </a:path>
                </a:pathLst>
              </a:custGeom>
              <a:solidFill>
                <a:srgbClr val="0099CC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9" name="Freeform 27"/>
              <p:cNvSpPr>
                <a:spLocks/>
              </p:cNvSpPr>
              <p:nvPr/>
            </p:nvSpPr>
            <p:spPr bwMode="auto">
              <a:xfrm>
                <a:off x="3979" y="3915"/>
                <a:ext cx="42" cy="104"/>
              </a:xfrm>
              <a:custGeom>
                <a:avLst/>
                <a:gdLst>
                  <a:gd name="T0" fmla="*/ 1 w 77"/>
                  <a:gd name="T1" fmla="*/ 11 h 140"/>
                  <a:gd name="T2" fmla="*/ 1 w 77"/>
                  <a:gd name="T3" fmla="*/ 10 h 140"/>
                  <a:gd name="T4" fmla="*/ 1 w 77"/>
                  <a:gd name="T5" fmla="*/ 9 h 140"/>
                  <a:gd name="T6" fmla="*/ 1 w 77"/>
                  <a:gd name="T7" fmla="*/ 12 h 140"/>
                  <a:gd name="T8" fmla="*/ 0 w 77"/>
                  <a:gd name="T9" fmla="*/ 13 h 140"/>
                  <a:gd name="T10" fmla="*/ 1 w 77"/>
                  <a:gd name="T11" fmla="*/ 11 h 140"/>
                  <a:gd name="T12" fmla="*/ 1 w 77"/>
                  <a:gd name="T13" fmla="*/ 10 h 140"/>
                  <a:gd name="T14" fmla="*/ 1 w 77"/>
                  <a:gd name="T15" fmla="*/ 7 h 140"/>
                  <a:gd name="T16" fmla="*/ 1 w 77"/>
                  <a:gd name="T17" fmla="*/ 5 h 140"/>
                  <a:gd name="T18" fmla="*/ 1 w 77"/>
                  <a:gd name="T19" fmla="*/ 2 h 140"/>
                  <a:gd name="T20" fmla="*/ 1 w 77"/>
                  <a:gd name="T21" fmla="*/ 0 h 140"/>
                  <a:gd name="T22" fmla="*/ 1 w 77"/>
                  <a:gd name="T23" fmla="*/ 3 h 140"/>
                  <a:gd name="T24" fmla="*/ 1 w 77"/>
                  <a:gd name="T25" fmla="*/ 5 h 140"/>
                  <a:gd name="T26" fmla="*/ 1 w 77"/>
                  <a:gd name="T27" fmla="*/ 7 h 140"/>
                  <a:gd name="T28" fmla="*/ 1 w 77"/>
                  <a:gd name="T29" fmla="*/ 5 h 140"/>
                  <a:gd name="T30" fmla="*/ 1 w 77"/>
                  <a:gd name="T31" fmla="*/ 4 h 140"/>
                  <a:gd name="T32" fmla="*/ 1 w 77"/>
                  <a:gd name="T33" fmla="*/ 7 h 140"/>
                  <a:gd name="T34" fmla="*/ 1 w 77"/>
                  <a:gd name="T35" fmla="*/ 9 h 140"/>
                  <a:gd name="T36" fmla="*/ 1 w 77"/>
                  <a:gd name="T37" fmla="*/ 10 h 140"/>
                  <a:gd name="T38" fmla="*/ 1 w 77"/>
                  <a:gd name="T39" fmla="*/ 10 h 140"/>
                  <a:gd name="T40" fmla="*/ 1 w 77"/>
                  <a:gd name="T41" fmla="*/ 10 h 140"/>
                  <a:gd name="T42" fmla="*/ 1 w 77"/>
                  <a:gd name="T43" fmla="*/ 11 h 1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7"/>
                  <a:gd name="T67" fmla="*/ 0 h 140"/>
                  <a:gd name="T68" fmla="*/ 77 w 77"/>
                  <a:gd name="T69" fmla="*/ 140 h 1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7" h="140">
                    <a:moveTo>
                      <a:pt x="57" y="118"/>
                    </a:moveTo>
                    <a:lnTo>
                      <a:pt x="43" y="115"/>
                    </a:lnTo>
                    <a:lnTo>
                      <a:pt x="36" y="100"/>
                    </a:lnTo>
                    <a:lnTo>
                      <a:pt x="21" y="125"/>
                    </a:lnTo>
                    <a:lnTo>
                      <a:pt x="0" y="139"/>
                    </a:lnTo>
                    <a:lnTo>
                      <a:pt x="17" y="121"/>
                    </a:lnTo>
                    <a:lnTo>
                      <a:pt x="25" y="103"/>
                    </a:lnTo>
                    <a:lnTo>
                      <a:pt x="25" y="82"/>
                    </a:lnTo>
                    <a:lnTo>
                      <a:pt x="26" y="55"/>
                    </a:lnTo>
                    <a:lnTo>
                      <a:pt x="24" y="27"/>
                    </a:lnTo>
                    <a:lnTo>
                      <a:pt x="29" y="0"/>
                    </a:lnTo>
                    <a:lnTo>
                      <a:pt x="31" y="31"/>
                    </a:lnTo>
                    <a:lnTo>
                      <a:pt x="34" y="52"/>
                    </a:lnTo>
                    <a:lnTo>
                      <a:pt x="41" y="78"/>
                    </a:lnTo>
                    <a:lnTo>
                      <a:pt x="42" y="62"/>
                    </a:lnTo>
                    <a:lnTo>
                      <a:pt x="48" y="50"/>
                    </a:lnTo>
                    <a:lnTo>
                      <a:pt x="46" y="77"/>
                    </a:lnTo>
                    <a:lnTo>
                      <a:pt x="47" y="97"/>
                    </a:lnTo>
                    <a:lnTo>
                      <a:pt x="58" y="108"/>
                    </a:lnTo>
                    <a:lnTo>
                      <a:pt x="76" y="104"/>
                    </a:lnTo>
                    <a:lnTo>
                      <a:pt x="65" y="113"/>
                    </a:lnTo>
                    <a:lnTo>
                      <a:pt x="57" y="118"/>
                    </a:lnTo>
                  </a:path>
                </a:pathLst>
              </a:custGeom>
              <a:solidFill>
                <a:srgbClr val="339933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0" name="Freeform 28"/>
              <p:cNvSpPr>
                <a:spLocks/>
              </p:cNvSpPr>
              <p:nvPr/>
            </p:nvSpPr>
            <p:spPr bwMode="auto">
              <a:xfrm>
                <a:off x="3862" y="3952"/>
                <a:ext cx="77" cy="124"/>
              </a:xfrm>
              <a:custGeom>
                <a:avLst/>
                <a:gdLst>
                  <a:gd name="T0" fmla="*/ 1 w 142"/>
                  <a:gd name="T1" fmla="*/ 13 h 168"/>
                  <a:gd name="T2" fmla="*/ 1 w 142"/>
                  <a:gd name="T3" fmla="*/ 13 h 168"/>
                  <a:gd name="T4" fmla="*/ 1 w 142"/>
                  <a:gd name="T5" fmla="*/ 15 h 168"/>
                  <a:gd name="T6" fmla="*/ 1 w 142"/>
                  <a:gd name="T7" fmla="*/ 14 h 168"/>
                  <a:gd name="T8" fmla="*/ 1 w 142"/>
                  <a:gd name="T9" fmla="*/ 13 h 168"/>
                  <a:gd name="T10" fmla="*/ 1 w 142"/>
                  <a:gd name="T11" fmla="*/ 15 h 168"/>
                  <a:gd name="T12" fmla="*/ 1 w 142"/>
                  <a:gd name="T13" fmla="*/ 11 h 168"/>
                  <a:gd name="T14" fmla="*/ 1 w 142"/>
                  <a:gd name="T15" fmla="*/ 8 h 168"/>
                  <a:gd name="T16" fmla="*/ 1 w 142"/>
                  <a:gd name="T17" fmla="*/ 5 h 168"/>
                  <a:gd name="T18" fmla="*/ 0 w 142"/>
                  <a:gd name="T19" fmla="*/ 0 h 168"/>
                  <a:gd name="T20" fmla="*/ 1 w 142"/>
                  <a:gd name="T21" fmla="*/ 5 h 168"/>
                  <a:gd name="T22" fmla="*/ 1 w 142"/>
                  <a:gd name="T23" fmla="*/ 10 h 168"/>
                  <a:gd name="T24" fmla="*/ 1 w 142"/>
                  <a:gd name="T25" fmla="*/ 11 h 168"/>
                  <a:gd name="T26" fmla="*/ 1 w 142"/>
                  <a:gd name="T27" fmla="*/ 13 h 168"/>
                  <a:gd name="T28" fmla="*/ 1 w 142"/>
                  <a:gd name="T29" fmla="*/ 10 h 168"/>
                  <a:gd name="T30" fmla="*/ 1 w 142"/>
                  <a:gd name="T31" fmla="*/ 7 h 168"/>
                  <a:gd name="T32" fmla="*/ 1 w 142"/>
                  <a:gd name="T33" fmla="*/ 5 h 168"/>
                  <a:gd name="T34" fmla="*/ 1 w 142"/>
                  <a:gd name="T35" fmla="*/ 2 h 168"/>
                  <a:gd name="T36" fmla="*/ 1 w 142"/>
                  <a:gd name="T37" fmla="*/ 6 h 168"/>
                  <a:gd name="T38" fmla="*/ 1 w 142"/>
                  <a:gd name="T39" fmla="*/ 7 h 168"/>
                  <a:gd name="T40" fmla="*/ 1 w 142"/>
                  <a:gd name="T41" fmla="*/ 8 h 168"/>
                  <a:gd name="T42" fmla="*/ 1 w 142"/>
                  <a:gd name="T43" fmla="*/ 10 h 168"/>
                  <a:gd name="T44" fmla="*/ 1 w 142"/>
                  <a:gd name="T45" fmla="*/ 11 h 168"/>
                  <a:gd name="T46" fmla="*/ 1 w 142"/>
                  <a:gd name="T47" fmla="*/ 10 h 168"/>
                  <a:gd name="T48" fmla="*/ 1 w 142"/>
                  <a:gd name="T49" fmla="*/ 7 h 168"/>
                  <a:gd name="T50" fmla="*/ 1 w 142"/>
                  <a:gd name="T51" fmla="*/ 5 h 168"/>
                  <a:gd name="T52" fmla="*/ 1 w 142"/>
                  <a:gd name="T53" fmla="*/ 10 h 168"/>
                  <a:gd name="T54" fmla="*/ 1 w 142"/>
                  <a:gd name="T55" fmla="*/ 11 h 168"/>
                  <a:gd name="T56" fmla="*/ 1 w 142"/>
                  <a:gd name="T57" fmla="*/ 12 h 168"/>
                  <a:gd name="T58" fmla="*/ 1 w 142"/>
                  <a:gd name="T59" fmla="*/ 11 h 168"/>
                  <a:gd name="T60" fmla="*/ 1 w 142"/>
                  <a:gd name="T61" fmla="*/ 11 h 168"/>
                  <a:gd name="T62" fmla="*/ 1 w 142"/>
                  <a:gd name="T63" fmla="*/ 12 h 168"/>
                  <a:gd name="T64" fmla="*/ 1 w 142"/>
                  <a:gd name="T65" fmla="*/ 13 h 168"/>
                  <a:gd name="T66" fmla="*/ 1 w 142"/>
                  <a:gd name="T67" fmla="*/ 13 h 168"/>
                  <a:gd name="T68" fmla="*/ 1 w 142"/>
                  <a:gd name="T69" fmla="*/ 13 h 168"/>
                  <a:gd name="T70" fmla="*/ 1 w 142"/>
                  <a:gd name="T71" fmla="*/ 13 h 16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42"/>
                  <a:gd name="T109" fmla="*/ 0 h 168"/>
                  <a:gd name="T110" fmla="*/ 142 w 142"/>
                  <a:gd name="T111" fmla="*/ 168 h 16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42" h="168">
                    <a:moveTo>
                      <a:pt x="118" y="156"/>
                    </a:moveTo>
                    <a:lnTo>
                      <a:pt x="107" y="158"/>
                    </a:lnTo>
                    <a:lnTo>
                      <a:pt x="98" y="166"/>
                    </a:lnTo>
                    <a:lnTo>
                      <a:pt x="84" y="161"/>
                    </a:lnTo>
                    <a:lnTo>
                      <a:pt x="76" y="154"/>
                    </a:lnTo>
                    <a:lnTo>
                      <a:pt x="59" y="167"/>
                    </a:lnTo>
                    <a:lnTo>
                      <a:pt x="51" y="125"/>
                    </a:lnTo>
                    <a:lnTo>
                      <a:pt x="33" y="96"/>
                    </a:lnTo>
                    <a:lnTo>
                      <a:pt x="19" y="56"/>
                    </a:lnTo>
                    <a:lnTo>
                      <a:pt x="0" y="0"/>
                    </a:lnTo>
                    <a:lnTo>
                      <a:pt x="25" y="55"/>
                    </a:lnTo>
                    <a:lnTo>
                      <a:pt x="49" y="104"/>
                    </a:lnTo>
                    <a:lnTo>
                      <a:pt x="64" y="123"/>
                    </a:lnTo>
                    <a:lnTo>
                      <a:pt x="90" y="151"/>
                    </a:lnTo>
                    <a:lnTo>
                      <a:pt x="65" y="111"/>
                    </a:lnTo>
                    <a:lnTo>
                      <a:pt x="53" y="87"/>
                    </a:lnTo>
                    <a:lnTo>
                      <a:pt x="38" y="58"/>
                    </a:lnTo>
                    <a:lnTo>
                      <a:pt x="34" y="27"/>
                    </a:lnTo>
                    <a:lnTo>
                      <a:pt x="45" y="67"/>
                    </a:lnTo>
                    <a:lnTo>
                      <a:pt x="53" y="81"/>
                    </a:lnTo>
                    <a:lnTo>
                      <a:pt x="64" y="96"/>
                    </a:lnTo>
                    <a:lnTo>
                      <a:pt x="75" y="116"/>
                    </a:lnTo>
                    <a:lnTo>
                      <a:pt x="89" y="130"/>
                    </a:lnTo>
                    <a:lnTo>
                      <a:pt x="91" y="113"/>
                    </a:lnTo>
                    <a:lnTo>
                      <a:pt x="90" y="85"/>
                    </a:lnTo>
                    <a:lnTo>
                      <a:pt x="89" y="64"/>
                    </a:lnTo>
                    <a:lnTo>
                      <a:pt x="96" y="107"/>
                    </a:lnTo>
                    <a:lnTo>
                      <a:pt x="96" y="133"/>
                    </a:lnTo>
                    <a:lnTo>
                      <a:pt x="103" y="134"/>
                    </a:lnTo>
                    <a:lnTo>
                      <a:pt x="109" y="120"/>
                    </a:lnTo>
                    <a:lnTo>
                      <a:pt x="119" y="125"/>
                    </a:lnTo>
                    <a:lnTo>
                      <a:pt x="124" y="134"/>
                    </a:lnTo>
                    <a:lnTo>
                      <a:pt x="133" y="143"/>
                    </a:lnTo>
                    <a:lnTo>
                      <a:pt x="141" y="147"/>
                    </a:lnTo>
                    <a:lnTo>
                      <a:pt x="131" y="155"/>
                    </a:lnTo>
                    <a:lnTo>
                      <a:pt x="118" y="156"/>
                    </a:lnTo>
                  </a:path>
                </a:pathLst>
              </a:custGeom>
              <a:solidFill>
                <a:srgbClr val="339933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1" name="Freeform 29"/>
              <p:cNvSpPr>
                <a:spLocks/>
              </p:cNvSpPr>
              <p:nvPr/>
            </p:nvSpPr>
            <p:spPr bwMode="auto">
              <a:xfrm>
                <a:off x="4067" y="3722"/>
                <a:ext cx="39" cy="170"/>
              </a:xfrm>
              <a:custGeom>
                <a:avLst/>
                <a:gdLst>
                  <a:gd name="T0" fmla="*/ 1 w 72"/>
                  <a:gd name="T1" fmla="*/ 19 h 231"/>
                  <a:gd name="T2" fmla="*/ 1 w 72"/>
                  <a:gd name="T3" fmla="*/ 17 h 231"/>
                  <a:gd name="T4" fmla="*/ 1 w 72"/>
                  <a:gd name="T5" fmla="*/ 15 h 231"/>
                  <a:gd name="T6" fmla="*/ 1 w 72"/>
                  <a:gd name="T7" fmla="*/ 13 h 231"/>
                  <a:gd name="T8" fmla="*/ 1 w 72"/>
                  <a:gd name="T9" fmla="*/ 14 h 231"/>
                  <a:gd name="T10" fmla="*/ 1 w 72"/>
                  <a:gd name="T11" fmla="*/ 13 h 231"/>
                  <a:gd name="T12" fmla="*/ 1 w 72"/>
                  <a:gd name="T13" fmla="*/ 11 h 231"/>
                  <a:gd name="T14" fmla="*/ 1 w 72"/>
                  <a:gd name="T15" fmla="*/ 8 h 231"/>
                  <a:gd name="T16" fmla="*/ 1 w 72"/>
                  <a:gd name="T17" fmla="*/ 5 h 231"/>
                  <a:gd name="T18" fmla="*/ 1 w 72"/>
                  <a:gd name="T19" fmla="*/ 2 h 231"/>
                  <a:gd name="T20" fmla="*/ 1 w 72"/>
                  <a:gd name="T21" fmla="*/ 1 h 231"/>
                  <a:gd name="T22" fmla="*/ 0 w 72"/>
                  <a:gd name="T23" fmla="*/ 0 h 231"/>
                  <a:gd name="T24" fmla="*/ 1 w 72"/>
                  <a:gd name="T25" fmla="*/ 1 h 231"/>
                  <a:gd name="T26" fmla="*/ 1 w 72"/>
                  <a:gd name="T27" fmla="*/ 3 h 231"/>
                  <a:gd name="T28" fmla="*/ 1 w 72"/>
                  <a:gd name="T29" fmla="*/ 5 h 231"/>
                  <a:gd name="T30" fmla="*/ 1 w 72"/>
                  <a:gd name="T31" fmla="*/ 7 h 231"/>
                  <a:gd name="T32" fmla="*/ 1 w 72"/>
                  <a:gd name="T33" fmla="*/ 10 h 231"/>
                  <a:gd name="T34" fmla="*/ 1 w 72"/>
                  <a:gd name="T35" fmla="*/ 11 h 231"/>
                  <a:gd name="T36" fmla="*/ 1 w 72"/>
                  <a:gd name="T37" fmla="*/ 13 h 231"/>
                  <a:gd name="T38" fmla="*/ 1 w 72"/>
                  <a:gd name="T39" fmla="*/ 14 h 231"/>
                  <a:gd name="T40" fmla="*/ 1 w 72"/>
                  <a:gd name="T41" fmla="*/ 14 h 231"/>
                  <a:gd name="T42" fmla="*/ 1 w 72"/>
                  <a:gd name="T43" fmla="*/ 14 h 231"/>
                  <a:gd name="T44" fmla="*/ 1 w 72"/>
                  <a:gd name="T45" fmla="*/ 15 h 231"/>
                  <a:gd name="T46" fmla="*/ 1 w 72"/>
                  <a:gd name="T47" fmla="*/ 17 h 231"/>
                  <a:gd name="T48" fmla="*/ 1 w 72"/>
                  <a:gd name="T49" fmla="*/ 18 h 231"/>
                  <a:gd name="T50" fmla="*/ 1 w 72"/>
                  <a:gd name="T51" fmla="*/ 19 h 231"/>
                  <a:gd name="T52" fmla="*/ 1 w 72"/>
                  <a:gd name="T53" fmla="*/ 19 h 2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2"/>
                  <a:gd name="T82" fmla="*/ 0 h 231"/>
                  <a:gd name="T83" fmla="*/ 72 w 72"/>
                  <a:gd name="T84" fmla="*/ 231 h 23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2" h="231">
                    <a:moveTo>
                      <a:pt x="68" y="218"/>
                    </a:moveTo>
                    <a:lnTo>
                      <a:pt x="71" y="196"/>
                    </a:lnTo>
                    <a:lnTo>
                      <a:pt x="67" y="174"/>
                    </a:lnTo>
                    <a:lnTo>
                      <a:pt x="59" y="153"/>
                    </a:lnTo>
                    <a:lnTo>
                      <a:pt x="53" y="161"/>
                    </a:lnTo>
                    <a:lnTo>
                      <a:pt x="47" y="146"/>
                    </a:lnTo>
                    <a:lnTo>
                      <a:pt x="41" y="125"/>
                    </a:lnTo>
                    <a:lnTo>
                      <a:pt x="35" y="99"/>
                    </a:lnTo>
                    <a:lnTo>
                      <a:pt x="25" y="64"/>
                    </a:lnTo>
                    <a:lnTo>
                      <a:pt x="15" y="23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10" y="17"/>
                    </a:lnTo>
                    <a:lnTo>
                      <a:pt x="13" y="38"/>
                    </a:lnTo>
                    <a:lnTo>
                      <a:pt x="20" y="59"/>
                    </a:lnTo>
                    <a:lnTo>
                      <a:pt x="23" y="86"/>
                    </a:lnTo>
                    <a:lnTo>
                      <a:pt x="31" y="111"/>
                    </a:lnTo>
                    <a:lnTo>
                      <a:pt x="37" y="130"/>
                    </a:lnTo>
                    <a:lnTo>
                      <a:pt x="44" y="151"/>
                    </a:lnTo>
                    <a:lnTo>
                      <a:pt x="38" y="163"/>
                    </a:lnTo>
                    <a:lnTo>
                      <a:pt x="45" y="162"/>
                    </a:lnTo>
                    <a:lnTo>
                      <a:pt x="54" y="167"/>
                    </a:lnTo>
                    <a:lnTo>
                      <a:pt x="59" y="176"/>
                    </a:lnTo>
                    <a:lnTo>
                      <a:pt x="64" y="191"/>
                    </a:lnTo>
                    <a:lnTo>
                      <a:pt x="65" y="213"/>
                    </a:lnTo>
                    <a:lnTo>
                      <a:pt x="56" y="230"/>
                    </a:lnTo>
                    <a:lnTo>
                      <a:pt x="68" y="218"/>
                    </a:lnTo>
                  </a:path>
                </a:pathLst>
              </a:custGeom>
              <a:solidFill>
                <a:srgbClr val="339933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2" name="Freeform 30"/>
              <p:cNvSpPr>
                <a:spLocks/>
              </p:cNvSpPr>
              <p:nvPr/>
            </p:nvSpPr>
            <p:spPr bwMode="auto">
              <a:xfrm>
                <a:off x="4046" y="3670"/>
                <a:ext cx="21" cy="41"/>
              </a:xfrm>
              <a:custGeom>
                <a:avLst/>
                <a:gdLst>
                  <a:gd name="T0" fmla="*/ 0 w 40"/>
                  <a:gd name="T1" fmla="*/ 1 h 55"/>
                  <a:gd name="T2" fmla="*/ 1 w 40"/>
                  <a:gd name="T3" fmla="*/ 0 h 55"/>
                  <a:gd name="T4" fmla="*/ 1 w 40"/>
                  <a:gd name="T5" fmla="*/ 1 h 55"/>
                  <a:gd name="T6" fmla="*/ 1 w 40"/>
                  <a:gd name="T7" fmla="*/ 1 h 55"/>
                  <a:gd name="T8" fmla="*/ 1 w 40"/>
                  <a:gd name="T9" fmla="*/ 3 h 55"/>
                  <a:gd name="T10" fmla="*/ 1 w 40"/>
                  <a:gd name="T11" fmla="*/ 3 h 55"/>
                  <a:gd name="T12" fmla="*/ 1 w 40"/>
                  <a:gd name="T13" fmla="*/ 5 h 55"/>
                  <a:gd name="T14" fmla="*/ 1 w 40"/>
                  <a:gd name="T15" fmla="*/ 4 h 55"/>
                  <a:gd name="T16" fmla="*/ 1 w 40"/>
                  <a:gd name="T17" fmla="*/ 3 h 55"/>
                  <a:gd name="T18" fmla="*/ 1 w 40"/>
                  <a:gd name="T19" fmla="*/ 3 h 55"/>
                  <a:gd name="T20" fmla="*/ 1 w 40"/>
                  <a:gd name="T21" fmla="*/ 2 h 55"/>
                  <a:gd name="T22" fmla="*/ 0 w 40"/>
                  <a:gd name="T23" fmla="*/ 1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0"/>
                  <a:gd name="T37" fmla="*/ 0 h 55"/>
                  <a:gd name="T38" fmla="*/ 40 w 40"/>
                  <a:gd name="T39" fmla="*/ 55 h 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0" h="55">
                    <a:moveTo>
                      <a:pt x="0" y="11"/>
                    </a:moveTo>
                    <a:lnTo>
                      <a:pt x="4" y="0"/>
                    </a:lnTo>
                    <a:lnTo>
                      <a:pt x="6" y="10"/>
                    </a:lnTo>
                    <a:lnTo>
                      <a:pt x="13" y="20"/>
                    </a:lnTo>
                    <a:lnTo>
                      <a:pt x="19" y="30"/>
                    </a:lnTo>
                    <a:lnTo>
                      <a:pt x="26" y="33"/>
                    </a:lnTo>
                    <a:lnTo>
                      <a:pt x="39" y="54"/>
                    </a:lnTo>
                    <a:lnTo>
                      <a:pt x="28" y="38"/>
                    </a:lnTo>
                    <a:lnTo>
                      <a:pt x="22" y="35"/>
                    </a:lnTo>
                    <a:lnTo>
                      <a:pt x="12" y="31"/>
                    </a:lnTo>
                    <a:lnTo>
                      <a:pt x="4" y="21"/>
                    </a:lnTo>
                    <a:lnTo>
                      <a:pt x="0" y="11"/>
                    </a:lnTo>
                  </a:path>
                </a:pathLst>
              </a:custGeom>
              <a:solidFill>
                <a:srgbClr val="4362B1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</p:grpSp>
      </p:grpSp>
      <p:graphicFrame>
        <p:nvGraphicFramePr>
          <p:cNvPr id="314388" name="Object 10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469937"/>
              </p:ext>
            </p:extLst>
          </p:nvPr>
        </p:nvGraphicFramePr>
        <p:xfrm>
          <a:off x="1991917" y="3363038"/>
          <a:ext cx="225901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03" name="Equation" r:id="rId25" imgW="1155600" imgH="203040" progId="Equation.DSMT4">
                  <p:embed/>
                </p:oleObj>
              </mc:Choice>
              <mc:Fallback>
                <p:oleObj name="Equation" r:id="rId25" imgW="1155600" imgH="203040" progId="Equation.DSMT4">
                  <p:embed/>
                  <p:pic>
                    <p:nvPicPr>
                      <p:cNvPr id="314388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917" y="3363038"/>
                        <a:ext cx="2259012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5" name="Text Box 58"/>
          <p:cNvSpPr txBox="1">
            <a:spLocks noChangeArrowheads="1"/>
          </p:cNvSpPr>
          <p:nvPr/>
        </p:nvSpPr>
        <p:spPr bwMode="auto">
          <a:xfrm>
            <a:off x="732503" y="3374629"/>
            <a:ext cx="126829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>
                <a:solidFill>
                  <a:srgbClr val="0000FF"/>
                </a:solidFill>
                <a:latin typeface="Times New Roman" pitchFamily="18" charset="0"/>
              </a:rPr>
              <a:t>圆周运动</a:t>
            </a:r>
          </a:p>
        </p:txBody>
      </p:sp>
      <p:grpSp>
        <p:nvGrpSpPr>
          <p:cNvPr id="9" name="Group 1028"/>
          <p:cNvGrpSpPr>
            <a:grpSpLocks/>
          </p:cNvGrpSpPr>
          <p:nvPr/>
        </p:nvGrpSpPr>
        <p:grpSpPr bwMode="auto">
          <a:xfrm>
            <a:off x="5382816" y="3403997"/>
            <a:ext cx="2400300" cy="1200150"/>
            <a:chOff x="3504" y="3072"/>
            <a:chExt cx="2016" cy="1008"/>
          </a:xfrm>
        </p:grpSpPr>
        <p:sp>
          <p:nvSpPr>
            <p:cNvPr id="2079" name="Rectangle 1029"/>
            <p:cNvSpPr>
              <a:spLocks noChangeArrowheads="1"/>
            </p:cNvSpPr>
            <p:nvPr/>
          </p:nvSpPr>
          <p:spPr bwMode="auto">
            <a:xfrm>
              <a:off x="3504" y="3072"/>
              <a:ext cx="2016" cy="1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080" name="Oval 1030"/>
            <p:cNvSpPr>
              <a:spLocks noChangeArrowheads="1"/>
            </p:cNvSpPr>
            <p:nvPr/>
          </p:nvSpPr>
          <p:spPr bwMode="auto">
            <a:xfrm>
              <a:off x="3744" y="3504"/>
              <a:ext cx="1392" cy="480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081" name="Oval 1031"/>
            <p:cNvSpPr>
              <a:spLocks noChangeArrowheads="1"/>
            </p:cNvSpPr>
            <p:nvPr/>
          </p:nvSpPr>
          <p:spPr bwMode="auto">
            <a:xfrm>
              <a:off x="4848" y="350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C2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082" name="Line 1032"/>
            <p:cNvSpPr>
              <a:spLocks noChangeShapeType="1"/>
            </p:cNvSpPr>
            <p:nvPr/>
          </p:nvSpPr>
          <p:spPr bwMode="auto">
            <a:xfrm flipV="1">
              <a:off x="4416" y="3552"/>
              <a:ext cx="480" cy="192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083" name="Line 1033"/>
            <p:cNvSpPr>
              <a:spLocks noChangeShapeType="1"/>
            </p:cNvSpPr>
            <p:nvPr/>
          </p:nvSpPr>
          <p:spPr bwMode="auto">
            <a:xfrm flipH="1" flipV="1">
              <a:off x="4560" y="3408"/>
              <a:ext cx="288" cy="14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084" name="Line 1034"/>
            <p:cNvSpPr>
              <a:spLocks noChangeShapeType="1"/>
            </p:cNvSpPr>
            <p:nvPr/>
          </p:nvSpPr>
          <p:spPr bwMode="auto">
            <a:xfrm flipV="1">
              <a:off x="4416" y="3120"/>
              <a:ext cx="0" cy="62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sm" len="lg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2053" name="Object 1035"/>
            <p:cNvGraphicFramePr>
              <a:graphicFrameLocks noChangeAspect="1"/>
            </p:cNvGraphicFramePr>
            <p:nvPr/>
          </p:nvGraphicFramePr>
          <p:xfrm>
            <a:off x="4128" y="3120"/>
            <a:ext cx="250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304" name="公式" r:id="rId27" imgW="114120" imgH="152280" progId="Equation.3">
                    <p:embed/>
                  </p:oleObj>
                </mc:Choice>
                <mc:Fallback>
                  <p:oleObj name="公式" r:id="rId27" imgW="114120" imgH="152280" progId="Equation.3">
                    <p:embed/>
                    <p:pic>
                      <p:nvPicPr>
                        <p:cNvPr id="2053" name="Object 10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120"/>
                          <a:ext cx="250" cy="3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" name="Object 1036"/>
            <p:cNvGraphicFramePr>
              <a:graphicFrameLocks noChangeAspect="1"/>
            </p:cNvGraphicFramePr>
            <p:nvPr/>
          </p:nvGraphicFramePr>
          <p:xfrm>
            <a:off x="4627" y="3606"/>
            <a:ext cx="30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305" name="公式" r:id="rId28" imgW="101520" imgH="126720" progId="Equation.3">
                    <p:embed/>
                  </p:oleObj>
                </mc:Choice>
                <mc:Fallback>
                  <p:oleObj name="公式" r:id="rId28" imgW="101520" imgH="126720" progId="Equation.3">
                    <p:embed/>
                    <p:pic>
                      <p:nvPicPr>
                        <p:cNvPr id="2054" name="Object 10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7" y="3606"/>
                          <a:ext cx="306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5" name="Object 1037"/>
            <p:cNvGraphicFramePr>
              <a:graphicFrameLocks noChangeAspect="1"/>
            </p:cNvGraphicFramePr>
            <p:nvPr/>
          </p:nvGraphicFramePr>
          <p:xfrm>
            <a:off x="4560" y="3072"/>
            <a:ext cx="287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306" name="公式" r:id="rId29" imgW="114120" imgH="152280" progId="Equation.3">
                    <p:embed/>
                  </p:oleObj>
                </mc:Choice>
                <mc:Fallback>
                  <p:oleObj name="公式" r:id="rId29" imgW="114120" imgH="152280" progId="Equation.3">
                    <p:embed/>
                    <p:pic>
                      <p:nvPicPr>
                        <p:cNvPr id="2055" name="Object 10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072"/>
                          <a:ext cx="287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6" name="Object 1038"/>
            <p:cNvGraphicFramePr>
              <a:graphicFrameLocks noChangeAspect="1"/>
            </p:cNvGraphicFramePr>
            <p:nvPr/>
          </p:nvGraphicFramePr>
          <p:xfrm>
            <a:off x="4992" y="3428"/>
            <a:ext cx="24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307" name="Equation" r:id="rId31" imgW="228600" imgH="190440" progId="Equation.3">
                    <p:embed/>
                  </p:oleObj>
                </mc:Choice>
                <mc:Fallback>
                  <p:oleObj name="Equation" r:id="rId31" imgW="228600" imgH="190440" progId="Equation.3">
                    <p:embed/>
                    <p:pic>
                      <p:nvPicPr>
                        <p:cNvPr id="2056" name="Object 10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3428"/>
                          <a:ext cx="240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" name="Object 1039"/>
            <p:cNvGraphicFramePr>
              <a:graphicFrameLocks noChangeAspect="1"/>
            </p:cNvGraphicFramePr>
            <p:nvPr/>
          </p:nvGraphicFramePr>
          <p:xfrm>
            <a:off x="4231" y="3649"/>
            <a:ext cx="181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308" name="Equation" r:id="rId33" imgW="164880" imgH="190440" progId="Equation.3">
                    <p:embed/>
                  </p:oleObj>
                </mc:Choice>
                <mc:Fallback>
                  <p:oleObj name="Equation" r:id="rId33" imgW="164880" imgH="190440" progId="Equation.3">
                    <p:embed/>
                    <p:pic>
                      <p:nvPicPr>
                        <p:cNvPr id="2057" name="Object 10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1" y="3649"/>
                          <a:ext cx="181" cy="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" name="Object 10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769002"/>
              </p:ext>
            </p:extLst>
          </p:nvPr>
        </p:nvGraphicFramePr>
        <p:xfrm>
          <a:off x="2229165" y="3903663"/>
          <a:ext cx="910589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09" name="Equation" r:id="rId35" imgW="419040" imgH="203040" progId="Equation.DSMT4">
                  <p:embed/>
                </p:oleObj>
              </mc:Choice>
              <mc:Fallback>
                <p:oleObj name="Equation" r:id="rId35" imgW="419040" imgH="203040" progId="Equation.DSMT4">
                  <p:embed/>
                  <p:pic>
                    <p:nvPicPr>
                      <p:cNvPr id="69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165" y="3903663"/>
                        <a:ext cx="910589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20"/>
          <p:cNvSpPr>
            <a:spLocks noChangeArrowheads="1"/>
          </p:cNvSpPr>
          <p:nvPr/>
        </p:nvSpPr>
        <p:spPr bwMode="auto">
          <a:xfrm>
            <a:off x="448627" y="327505"/>
            <a:ext cx="62245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一、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质点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的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角动量定理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和</a:t>
            </a:r>
            <a:r>
              <a:rPr kumimoji="1" lang="zh-CN" altLang="en-US" sz="2100" b="1" dirty="0">
                <a:solidFill>
                  <a:srgbClr val="C00000"/>
                </a:solidFill>
                <a:latin typeface="Times New Roman" pitchFamily="18" charset="0"/>
              </a:rPr>
              <a:t>角动量守恒定律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itchFamily="18" charset="0"/>
              </a:rPr>
              <a:t>      </a:t>
            </a:r>
            <a:endParaRPr kumimoji="1" lang="zh-CN" altLang="en-US" sz="21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96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9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Text Box 45"/>
          <p:cNvSpPr txBox="1">
            <a:spLocks noChangeArrowheads="1"/>
          </p:cNvSpPr>
          <p:nvPr/>
        </p:nvSpPr>
        <p:spPr bwMode="auto">
          <a:xfrm>
            <a:off x="2463412" y="63016"/>
            <a:ext cx="4050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F7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40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charset="0"/>
              </a:rPr>
              <a:t>牛顿第二定律对比转动定律</a:t>
            </a:r>
            <a:endParaRPr kumimoji="1" lang="en-US" altLang="zh-CN" sz="2400" b="1" dirty="0">
              <a:solidFill>
                <a:srgbClr val="0000FF"/>
              </a:solidFill>
              <a:latin typeface="Times New Roman" charset="0"/>
            </a:endParaRPr>
          </a:p>
        </p:txBody>
      </p:sp>
      <p:graphicFrame>
        <p:nvGraphicFramePr>
          <p:cNvPr id="3118" name="Object 46"/>
          <p:cNvGraphicFramePr>
            <a:graphicFrameLocks noChangeAspect="1"/>
          </p:cNvGraphicFramePr>
          <p:nvPr>
            <p:extLst/>
          </p:nvPr>
        </p:nvGraphicFramePr>
        <p:xfrm>
          <a:off x="3049905" y="501015"/>
          <a:ext cx="14382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54" name="Equation" r:id="rId4" imgW="507960" imgH="203040" progId="Equation.DSMT4">
                  <p:embed/>
                </p:oleObj>
              </mc:Choice>
              <mc:Fallback>
                <p:oleObj name="Equation" r:id="rId4" imgW="507960" imgH="203040" progId="Equation.DSMT4">
                  <p:embed/>
                  <p:pic>
                    <p:nvPicPr>
                      <p:cNvPr id="3118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905" y="501015"/>
                        <a:ext cx="1438275" cy="495300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3573" name="Object 2"/>
          <p:cNvGraphicFramePr>
            <a:graphicFrameLocks noChangeAspect="1"/>
          </p:cNvGraphicFramePr>
          <p:nvPr>
            <p:extLst/>
          </p:nvPr>
        </p:nvGraphicFramePr>
        <p:xfrm>
          <a:off x="5509499" y="589768"/>
          <a:ext cx="1370775" cy="35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55" name="公式" r:id="rId6" imgW="583693" imgH="177646" progId="Equation.3">
                  <p:embed/>
                </p:oleObj>
              </mc:Choice>
              <mc:Fallback>
                <p:oleObj name="公式" r:id="rId6" imgW="583693" imgH="177646" progId="Equation.3">
                  <p:embed/>
                  <p:pic>
                    <p:nvPicPr>
                      <p:cNvPr id="49357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9499" y="589768"/>
                        <a:ext cx="1370775" cy="358970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463412" y="2987962"/>
            <a:ext cx="4515980" cy="1923367"/>
            <a:chOff x="1760549" y="3983949"/>
            <a:chExt cx="6021306" cy="2564489"/>
          </a:xfrm>
        </p:grpSpPr>
        <p:graphicFrame>
          <p:nvGraphicFramePr>
            <p:cNvPr id="3119" name="Object 47"/>
            <p:cNvGraphicFramePr>
              <a:graphicFrameLocks noChangeAspect="1"/>
            </p:cNvGraphicFramePr>
            <p:nvPr>
              <p:extLst/>
            </p:nvPr>
          </p:nvGraphicFramePr>
          <p:xfrm>
            <a:off x="2544763" y="4549775"/>
            <a:ext cx="3983037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956" name="Equation" r:id="rId8" imgW="1549080" imgH="355320" progId="Equation.DSMT4">
                    <p:embed/>
                  </p:oleObj>
                </mc:Choice>
                <mc:Fallback>
                  <p:oleObj name="Equation" r:id="rId8" imgW="1549080" imgH="355320" progId="Equation.DSMT4">
                    <p:embed/>
                    <p:pic>
                      <p:nvPicPr>
                        <p:cNvPr id="3119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763" y="4549775"/>
                          <a:ext cx="3983037" cy="914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 Box 26"/>
            <p:cNvSpPr txBox="1">
              <a:spLocks noChangeArrowheads="1"/>
            </p:cNvSpPr>
            <p:nvPr/>
          </p:nvSpPr>
          <p:spPr bwMode="auto">
            <a:xfrm>
              <a:off x="1760549" y="3983949"/>
              <a:ext cx="6021306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BF7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40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kumimoji="1" lang="zh-CN" altLang="en-US" sz="2400" b="1" dirty="0">
                  <a:solidFill>
                    <a:srgbClr val="0000FF"/>
                  </a:solidFill>
                  <a:latin typeface="Times New Roman" charset="0"/>
                </a:rPr>
                <a:t>动能定理对比定轴转动动能定理</a:t>
              </a:r>
              <a:endParaRPr kumimoji="1" lang="en-US" altLang="zh-CN" sz="2400" b="1" dirty="0">
                <a:solidFill>
                  <a:srgbClr val="0000FF"/>
                </a:solidFill>
                <a:latin typeface="Times New Roman" charset="0"/>
              </a:endParaRPr>
            </a:p>
          </p:txBody>
        </p:sp>
        <p:graphicFrame>
          <p:nvGraphicFramePr>
            <p:cNvPr id="49357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2528888" y="5610225"/>
            <a:ext cx="4295775" cy="938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957" name="Equation" r:id="rId10" imgW="1625400" imgH="355320" progId="Equation.DSMT4">
                    <p:embed/>
                  </p:oleObj>
                </mc:Choice>
                <mc:Fallback>
                  <p:oleObj name="Equation" r:id="rId10" imgW="1625400" imgH="355320" progId="Equation.DSMT4">
                    <p:embed/>
                    <p:pic>
                      <p:nvPicPr>
                        <p:cNvPr id="49357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8888" y="5610225"/>
                          <a:ext cx="4295775" cy="938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2463412" y="1024403"/>
            <a:ext cx="3587842" cy="1935491"/>
            <a:chOff x="1760549" y="1365870"/>
            <a:chExt cx="4783788" cy="2580655"/>
          </a:xfrm>
        </p:grpSpPr>
        <p:graphicFrame>
          <p:nvGraphicFramePr>
            <p:cNvPr id="3121" name="Object 49"/>
            <p:cNvGraphicFramePr>
              <a:graphicFrameLocks noChangeAspect="1"/>
            </p:cNvGraphicFramePr>
            <p:nvPr>
              <p:extLst/>
            </p:nvPr>
          </p:nvGraphicFramePr>
          <p:xfrm>
            <a:off x="2474913" y="1976438"/>
            <a:ext cx="2652713" cy="963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958" name="Equation" r:id="rId12" imgW="977760" imgH="355320" progId="Equation.DSMT4">
                    <p:embed/>
                  </p:oleObj>
                </mc:Choice>
                <mc:Fallback>
                  <p:oleObj name="Equation" r:id="rId12" imgW="977760" imgH="355320" progId="Equation.DSMT4">
                    <p:embed/>
                    <p:pic>
                      <p:nvPicPr>
                        <p:cNvPr id="3121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913" y="1976438"/>
                          <a:ext cx="2652713" cy="963612"/>
                        </a:xfrm>
                        <a:prstGeom prst="rect">
                          <a:avLst/>
                        </a:prstGeom>
                        <a:noFill/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27"/>
            <p:cNvSpPr txBox="1">
              <a:spLocks noChangeArrowheads="1"/>
            </p:cNvSpPr>
            <p:nvPr/>
          </p:nvSpPr>
          <p:spPr bwMode="auto">
            <a:xfrm>
              <a:off x="1760549" y="1365870"/>
              <a:ext cx="4783788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BF7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40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kumimoji="1" lang="zh-CN" altLang="en-US" sz="2400" b="1" dirty="0">
                  <a:solidFill>
                    <a:srgbClr val="0000FF"/>
                  </a:solidFill>
                  <a:latin typeface="Times New Roman" charset="0"/>
                </a:rPr>
                <a:t>动量定理对比角动量定理</a:t>
              </a:r>
              <a:endParaRPr kumimoji="1" lang="en-US" altLang="zh-CN" sz="2400" b="1" dirty="0">
                <a:solidFill>
                  <a:srgbClr val="0000FF"/>
                </a:solidFill>
                <a:latin typeface="Times New Roman" charset="0"/>
              </a:endParaRPr>
            </a:p>
          </p:txBody>
        </p:sp>
        <p:graphicFrame>
          <p:nvGraphicFramePr>
            <p:cNvPr id="49357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2474913" y="3017838"/>
            <a:ext cx="2689225" cy="928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959" name="Equation" r:id="rId14" imgW="1028520" imgH="355320" progId="Equation.DSMT4">
                    <p:embed/>
                  </p:oleObj>
                </mc:Choice>
                <mc:Fallback>
                  <p:oleObj name="Equation" r:id="rId14" imgW="1028520" imgH="355320" progId="Equation.DSMT4">
                    <p:embed/>
                    <p:pic>
                      <p:nvPicPr>
                        <p:cNvPr id="49357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913" y="3017838"/>
                          <a:ext cx="2689225" cy="928687"/>
                        </a:xfrm>
                        <a:prstGeom prst="rect">
                          <a:avLst/>
                        </a:prstGeom>
                        <a:noFill/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竖卷形 1"/>
          <p:cNvSpPr/>
          <p:nvPr/>
        </p:nvSpPr>
        <p:spPr>
          <a:xfrm>
            <a:off x="1386840" y="403860"/>
            <a:ext cx="774954" cy="4297680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/>
                <a:ea typeface="宋体"/>
              </a:rPr>
              <a:t>本</a:t>
            </a:r>
            <a:endParaRPr lang="en-US" altLang="zh-CN" sz="2400" b="1" dirty="0">
              <a:solidFill>
                <a:srgbClr val="0000FF"/>
              </a:solidFill>
              <a:latin typeface="Times New Roman"/>
              <a:ea typeface="宋体"/>
            </a:endParaRPr>
          </a:p>
          <a:p>
            <a:pPr algn="ctr" defTabSz="68580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/>
                <a:ea typeface="宋体"/>
              </a:rPr>
              <a:t>章</a:t>
            </a:r>
            <a:endParaRPr lang="en-US" altLang="zh-CN" sz="2400" b="1" dirty="0">
              <a:solidFill>
                <a:srgbClr val="0000FF"/>
              </a:solidFill>
              <a:latin typeface="Times New Roman"/>
              <a:ea typeface="宋体"/>
            </a:endParaRPr>
          </a:p>
          <a:p>
            <a:pPr algn="ctr" defTabSz="68580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/>
                <a:ea typeface="宋体"/>
              </a:rPr>
              <a:t>小</a:t>
            </a:r>
            <a:endParaRPr lang="en-US" altLang="zh-CN" sz="2400" b="1" dirty="0">
              <a:solidFill>
                <a:srgbClr val="0000FF"/>
              </a:solidFill>
              <a:latin typeface="Times New Roman"/>
              <a:ea typeface="宋体"/>
            </a:endParaRPr>
          </a:p>
          <a:p>
            <a:pPr algn="ctr" defTabSz="685800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/>
                <a:ea typeface="宋体"/>
              </a:rPr>
              <a:t>结</a:t>
            </a:r>
          </a:p>
        </p:txBody>
      </p:sp>
    </p:spTree>
    <p:extLst>
      <p:ext uri="{BB962C8B-B14F-4D97-AF65-F5344CB8AC3E}">
        <p14:creationId xmlns:p14="http://schemas.microsoft.com/office/powerpoint/2010/main" val="42601889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FA105675-6BB1-4696-BB11-204C63C9B07B}" type="slidenum">
              <a:rPr lang="zh-CN" altLang="en-US" sz="1350">
                <a:latin typeface="Calibri"/>
              </a:rPr>
              <a:pPr defTabSz="685800">
                <a:defRPr/>
              </a:pPr>
              <a:t>6</a:t>
            </a:fld>
            <a:endParaRPr lang="en-US" altLang="zh-CN" sz="1350">
              <a:latin typeface="Calibri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914525" y="2559610"/>
            <a:ext cx="385763" cy="385763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algn="ctr" defTabSz="685800">
              <a:defRPr/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14525" y="3202548"/>
            <a:ext cx="385763" cy="385763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algn="ctr" defTabSz="685800">
              <a:defRPr/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914525" y="3845485"/>
            <a:ext cx="385763" cy="385763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algn="ctr" defTabSz="685800">
              <a:defRPr/>
            </a:pPr>
            <a:r>
              <a:rPr lang="en-US" altLang="zh-CN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6"/>
            </p:custDataLst>
          </p:nvPr>
        </p:nvSpPr>
        <p:spPr>
          <a:xfrm>
            <a:off x="6093619" y="4651058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txBody>
          <a:bodyPr wrap="none" rtlCol="0" anchor="ctr" anchorCtr="1">
            <a:noAutofit/>
          </a:bodyPr>
          <a:lstStyle/>
          <a:p>
            <a:pPr algn="ctr" defTabSz="685800">
              <a:defRPr/>
            </a:pPr>
            <a:r>
              <a:rPr lang="zh-CN" altLang="en-US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387" y="1898426"/>
            <a:ext cx="2345639" cy="2400508"/>
          </a:xfrm>
          <a:prstGeom prst="rect">
            <a:avLst/>
          </a:prstGeom>
        </p:spPr>
      </p:pic>
      <p:graphicFrame>
        <p:nvGraphicFramePr>
          <p:cNvPr id="22" name="Object 5"/>
          <p:cNvGraphicFramePr>
            <a:graphicFrameLocks/>
          </p:cNvGraphicFramePr>
          <p:nvPr>
            <p:extLst/>
          </p:nvPr>
        </p:nvGraphicFramePr>
        <p:xfrm>
          <a:off x="2447130" y="2551864"/>
          <a:ext cx="1389731" cy="469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6" name="Equation" r:id="rId15" imgW="672840" imgH="228600" progId="Equation.DSMT4">
                  <p:embed/>
                </p:oleObj>
              </mc:Choice>
              <mc:Fallback>
                <p:oleObj name="Equation" r:id="rId15" imgW="672840" imgH="228600" progId="Equation.DSMT4">
                  <p:embed/>
                  <p:pic>
                    <p:nvPicPr>
                      <p:cNvPr id="22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130" y="2551864"/>
                        <a:ext cx="1389731" cy="4694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009073" y="2577482"/>
            <a:ext cx="12682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>
                <a:solidFill>
                  <a:srgbClr val="0000FF"/>
                </a:solidFill>
              </a:rPr>
              <a:t>方向向内</a:t>
            </a:r>
          </a:p>
        </p:txBody>
      </p:sp>
      <p:graphicFrame>
        <p:nvGraphicFramePr>
          <p:cNvPr id="24" name="Object 6"/>
          <p:cNvGraphicFramePr>
            <a:graphicFrameLocks/>
          </p:cNvGraphicFramePr>
          <p:nvPr>
            <p:extLst/>
          </p:nvPr>
        </p:nvGraphicFramePr>
        <p:xfrm>
          <a:off x="2447130" y="3160271"/>
          <a:ext cx="1389731" cy="469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7" name="Equation" r:id="rId17" imgW="672840" imgH="228600" progId="Equation.DSMT4">
                  <p:embed/>
                </p:oleObj>
              </mc:Choice>
              <mc:Fallback>
                <p:oleObj name="Equation" r:id="rId17" imgW="672840" imgH="228600" progId="Equation.DSMT4">
                  <p:embed/>
                  <p:pic>
                    <p:nvPicPr>
                      <p:cNvPr id="24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130" y="3160271"/>
                        <a:ext cx="1389731" cy="4694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4025898" y="3192714"/>
            <a:ext cx="12682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>
                <a:solidFill>
                  <a:srgbClr val="0000FF"/>
                </a:solidFill>
              </a:rPr>
              <a:t>方向向内</a:t>
            </a:r>
          </a:p>
        </p:txBody>
      </p:sp>
      <p:graphicFrame>
        <p:nvGraphicFramePr>
          <p:cNvPr id="26" name="Object 7"/>
          <p:cNvGraphicFramePr>
            <a:graphicFrameLocks/>
          </p:cNvGraphicFramePr>
          <p:nvPr>
            <p:extLst/>
          </p:nvPr>
        </p:nvGraphicFramePr>
        <p:xfrm>
          <a:off x="2479643" y="3867937"/>
          <a:ext cx="839343" cy="38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8" name="公式" r:id="rId19" imgW="863280" imgH="393480" progId="Equation.3">
                  <p:embed/>
                </p:oleObj>
              </mc:Choice>
              <mc:Fallback>
                <p:oleObj name="公式" r:id="rId19" imgW="863280" imgH="393480" progId="Equation.3">
                  <p:embed/>
                  <p:pic>
                    <p:nvPicPr>
                      <p:cNvPr id="26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43" y="3867937"/>
                        <a:ext cx="839343" cy="3847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1754982" y="500632"/>
            <a:ext cx="5617369" cy="130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lnSpc>
                <a:spcPct val="125000"/>
              </a:lnSpc>
              <a:defRPr/>
            </a:pPr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</a:rPr>
              <a:t>例 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一质点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，速度为</a:t>
            </a:r>
            <a:r>
              <a:rPr lang="en-US" altLang="zh-CN" sz="2100" b="1" i="1">
                <a:solidFill>
                  <a:srgbClr val="000000"/>
                </a:solidFill>
                <a:latin typeface="Book Antiqua" pitchFamily="18" charset="0"/>
              </a:rPr>
              <a:t>v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，如图所示，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zh-CN" altLang="en-US" sz="2100" b="1" i="1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zh-CN" altLang="en-US" sz="2100" b="1" i="1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C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分别为三个参考点</a:t>
            </a:r>
            <a:r>
              <a:rPr lang="en-US" altLang="zh-CN" sz="2100" b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此时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m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相对三个点的距离分别为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CN" sz="2100" b="1" baseline="-2500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zh-CN" altLang="en-US" sz="2100" b="1" baseline="-25000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CN" sz="2100" b="1" baseline="-2500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sz="2100" b="1" baseline="-25000">
                <a:solidFill>
                  <a:srgbClr val="000000"/>
                </a:solidFill>
                <a:latin typeface="Times New Roman" pitchFamily="18" charset="0"/>
              </a:rPr>
              <a:t>、 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CN" sz="2100" b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，则下列选项正确的是</a:t>
            </a:r>
            <a:r>
              <a:rPr lang="en-US" altLang="zh-CN" sz="2100" b="1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grpSp>
        <p:nvGrpSpPr>
          <p:cNvPr id="18" name="组合 17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2967355" cy="490220"/>
            <a:chOff x="-1524000" y="0"/>
            <a:chExt cx="3956473" cy="653627"/>
          </a:xfrm>
        </p:grpSpPr>
        <p:sp>
          <p:nvSpPr>
            <p:cNvPr id="14" name="TitleBackground"/>
            <p:cNvSpPr/>
            <p:nvPr>
              <p:custDataLst>
                <p:tags r:id="rId9"/>
              </p:custDataLst>
            </p:nvPr>
          </p:nvSpPr>
          <p:spPr>
            <a:xfrm>
              <a:off x="-1524000" y="0"/>
              <a:ext cx="246308" cy="553997"/>
            </a:xfrm>
            <a:prstGeom prst="rect">
              <a:avLst/>
            </a:prstGeom>
            <a:solidFill>
              <a:srgbClr val="F6F7F8"/>
            </a:solidFill>
          </p:spPr>
          <p:txBody>
            <a:bodyPr wrap="none" rtlCol="0" anchor="ctr"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0"/>
              </p:custDataLst>
            </p:nvPr>
          </p:nvSpPr>
          <p:spPr>
            <a:xfrm>
              <a:off x="-1524000" y="0"/>
              <a:ext cx="246308" cy="553997"/>
            </a:xfrm>
            <a:prstGeom prst="rect">
              <a:avLst/>
            </a:prstGeom>
            <a:solidFill>
              <a:srgbClr val="639EF4"/>
            </a:solidFill>
          </p:spPr>
          <p:txBody>
            <a:bodyPr wrap="none" rtlCol="0" anchor="ctr"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1"/>
              </p:custDataLst>
            </p:nvPr>
          </p:nvSpPr>
          <p:spPr>
            <a:xfrm>
              <a:off x="-1185333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685800">
                <a:defRPr/>
              </a:pPr>
              <a:r>
                <a:rPr lang="zh-CN" altLang="en-US" sz="195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2"/>
              </p:custDataLst>
            </p:nvPr>
          </p:nvSpPr>
          <p:spPr>
            <a:xfrm>
              <a:off x="146473" y="145627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defTabSz="685800">
                <a:defRPr/>
              </a:pPr>
              <a:r>
                <a:rPr lang="en-US" altLang="zh-CN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2867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3"/>
          <p:cNvSpPr txBox="1">
            <a:spLocks noChangeArrowheads="1"/>
          </p:cNvSpPr>
          <p:nvPr/>
        </p:nvSpPr>
        <p:spPr bwMode="auto">
          <a:xfrm>
            <a:off x="1500188" y="209550"/>
            <a:ext cx="5617369" cy="130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lnSpc>
                <a:spcPct val="125000"/>
              </a:lnSpc>
              <a:defRPr/>
            </a:pPr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</a:rPr>
              <a:t>例 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一质点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，速度为</a:t>
            </a:r>
            <a:r>
              <a:rPr lang="en-US" altLang="zh-CN" sz="2100" b="1" i="1">
                <a:solidFill>
                  <a:srgbClr val="000000"/>
                </a:solidFill>
                <a:latin typeface="Book Antiqua" pitchFamily="18" charset="0"/>
              </a:rPr>
              <a:t>v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，如图所示，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zh-CN" altLang="en-US" sz="2100" b="1" i="1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zh-CN" altLang="en-US" sz="2100" b="1" i="1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C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分别为三个参考点</a:t>
            </a:r>
            <a:r>
              <a:rPr lang="en-US" altLang="zh-CN" sz="2100" b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此时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m 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相对三个点的距离分别为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CN" sz="2100" b="1" baseline="-2500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zh-CN" altLang="en-US" sz="2100" b="1" baseline="-25000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CN" sz="2100" b="1" baseline="-2500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zh-CN" altLang="en-US" sz="2100" b="1" baseline="-25000">
                <a:solidFill>
                  <a:srgbClr val="000000"/>
                </a:solidFill>
                <a:latin typeface="Times New Roman" pitchFamily="18" charset="0"/>
              </a:rPr>
              <a:t>、 </a:t>
            </a:r>
            <a:r>
              <a:rPr lang="en-US" altLang="zh-CN" sz="2100" b="1" i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CN" sz="2100" b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079" name="Text Box 4"/>
          <p:cNvSpPr txBox="1">
            <a:spLocks noChangeArrowheads="1"/>
          </p:cNvSpPr>
          <p:nvPr/>
        </p:nvSpPr>
        <p:spPr bwMode="auto">
          <a:xfrm>
            <a:off x="1514475" y="1634728"/>
            <a:ext cx="520184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defRPr/>
            </a:pPr>
            <a:r>
              <a:rPr lang="zh-CN" altLang="en-US" sz="2100" b="1">
                <a:solidFill>
                  <a:srgbClr val="CC0000"/>
                </a:solidFill>
                <a:latin typeface="Times New Roman" pitchFamily="18" charset="0"/>
              </a:rPr>
              <a:t>求</a:t>
            </a:r>
            <a:r>
              <a:rPr lang="zh-CN" altLang="en-US" sz="2100" b="1">
                <a:solidFill>
                  <a:srgbClr val="000000"/>
                </a:solidFill>
                <a:latin typeface="Times New Roman" pitchFamily="18" charset="0"/>
              </a:rPr>
              <a:t>  此时刻质点对三个参考点的</a:t>
            </a:r>
            <a:r>
              <a:rPr kumimoji="1" lang="zh-CN" altLang="en-US" sz="2100" b="1">
                <a:solidFill>
                  <a:srgbClr val="FF0000"/>
                </a:solidFill>
                <a:latin typeface="Times New Roman" pitchFamily="18" charset="0"/>
              </a:rPr>
              <a:t>角动量</a:t>
            </a:r>
          </a:p>
        </p:txBody>
      </p:sp>
      <p:graphicFrame>
        <p:nvGraphicFramePr>
          <p:cNvPr id="180229" name="Object 5"/>
          <p:cNvGraphicFramePr>
            <a:graphicFrameLocks/>
          </p:cNvGraphicFramePr>
          <p:nvPr>
            <p:extLst/>
          </p:nvPr>
        </p:nvGraphicFramePr>
        <p:xfrm>
          <a:off x="2024062" y="2834878"/>
          <a:ext cx="1593056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6" name="Equation" r:id="rId3" imgW="672840" imgH="228600" progId="Equation.DSMT4">
                  <p:embed/>
                </p:oleObj>
              </mc:Choice>
              <mc:Fallback>
                <p:oleObj name="Equation" r:id="rId3" imgW="672840" imgH="228600" progId="Equation.DSMT4">
                  <p:embed/>
                  <p:pic>
                    <p:nvPicPr>
                      <p:cNvPr id="180229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62" y="2834878"/>
                        <a:ext cx="1593056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0" name="Object 6"/>
          <p:cNvGraphicFramePr>
            <a:graphicFrameLocks/>
          </p:cNvGraphicFramePr>
          <p:nvPr>
            <p:extLst/>
          </p:nvPr>
        </p:nvGraphicFramePr>
        <p:xfrm>
          <a:off x="2024062" y="3515915"/>
          <a:ext cx="1593056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7" name="Equation" r:id="rId5" imgW="672840" imgH="228600" progId="Equation.DSMT4">
                  <p:embed/>
                </p:oleObj>
              </mc:Choice>
              <mc:Fallback>
                <p:oleObj name="Equation" r:id="rId5" imgW="672840" imgH="228600" progId="Equation.DSMT4">
                  <p:embed/>
                  <p:pic>
                    <p:nvPicPr>
                      <p:cNvPr id="18023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62" y="3515915"/>
                        <a:ext cx="1593056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1" name="Object 7"/>
          <p:cNvGraphicFramePr>
            <a:graphicFrameLocks/>
          </p:cNvGraphicFramePr>
          <p:nvPr>
            <p:extLst/>
          </p:nvPr>
        </p:nvGraphicFramePr>
        <p:xfrm>
          <a:off x="2074068" y="4266009"/>
          <a:ext cx="929879" cy="426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8" name="公式" r:id="rId7" imgW="863280" imgH="393480" progId="Equation.3">
                  <p:embed/>
                </p:oleObj>
              </mc:Choice>
              <mc:Fallback>
                <p:oleObj name="公式" r:id="rId7" imgW="863280" imgH="393480" progId="Equation.3">
                  <p:embed/>
                  <p:pic>
                    <p:nvPicPr>
                      <p:cNvPr id="180231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068" y="4266009"/>
                        <a:ext cx="929879" cy="4262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80" name="Group 31"/>
          <p:cNvGrpSpPr>
            <a:grpSpLocks/>
          </p:cNvGrpSpPr>
          <p:nvPr/>
        </p:nvGrpSpPr>
        <p:grpSpPr bwMode="auto">
          <a:xfrm>
            <a:off x="5556408" y="2464595"/>
            <a:ext cx="2207418" cy="2253853"/>
            <a:chOff x="3022" y="1905"/>
            <a:chExt cx="1854" cy="1893"/>
          </a:xfrm>
        </p:grpSpPr>
        <p:sp>
          <p:nvSpPr>
            <p:cNvPr id="3083" name="Rectangle 9"/>
            <p:cNvSpPr>
              <a:spLocks noChangeArrowheads="1"/>
            </p:cNvSpPr>
            <p:nvPr/>
          </p:nvSpPr>
          <p:spPr bwMode="auto">
            <a:xfrm>
              <a:off x="3431" y="2300"/>
              <a:ext cx="1056" cy="12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defRPr/>
              </a:pPr>
              <a:endParaRPr kumimoji="1" lang="zh-CN" altLang="en-US" sz="2100" b="1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84" name="Line 10"/>
            <p:cNvSpPr>
              <a:spLocks noChangeShapeType="1"/>
            </p:cNvSpPr>
            <p:nvPr/>
          </p:nvSpPr>
          <p:spPr bwMode="auto">
            <a:xfrm flipH="1">
              <a:off x="3431" y="2300"/>
              <a:ext cx="1056" cy="12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3085" name="Oval 11"/>
            <p:cNvSpPr>
              <a:spLocks noChangeAspect="1" noChangeArrowheads="1"/>
            </p:cNvSpPr>
            <p:nvPr/>
          </p:nvSpPr>
          <p:spPr bwMode="auto">
            <a:xfrm>
              <a:off x="4439" y="2252"/>
              <a:ext cx="125" cy="1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zh-CN" altLang="zh-CN" sz="21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86" name="Text Box 12"/>
            <p:cNvSpPr txBox="1">
              <a:spLocks noChangeArrowheads="1"/>
            </p:cNvSpPr>
            <p:nvPr/>
          </p:nvSpPr>
          <p:spPr bwMode="auto">
            <a:xfrm>
              <a:off x="4558" y="1905"/>
              <a:ext cx="318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defRPr/>
              </a:pPr>
              <a:r>
                <a:rPr lang="en-US" altLang="zh-CN" sz="2100" i="1">
                  <a:solidFill>
                    <a:srgbClr val="000000"/>
                  </a:solidFill>
                  <a:latin typeface="Times New Roman" pitchFamily="18" charset="0"/>
                </a:rPr>
                <a:t>m</a:t>
              </a:r>
              <a:endParaRPr lang="en-US" altLang="zh-CN" sz="21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87" name="Text Box 13"/>
            <p:cNvSpPr txBox="1">
              <a:spLocks noChangeArrowheads="1"/>
            </p:cNvSpPr>
            <p:nvPr/>
          </p:nvSpPr>
          <p:spPr bwMode="auto">
            <a:xfrm>
              <a:off x="3625" y="1962"/>
              <a:ext cx="34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defRPr/>
              </a:pPr>
              <a:r>
                <a:rPr lang="en-US" altLang="zh-CN" sz="2100" i="1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r>
                <a:rPr lang="en-US" altLang="zh-CN" sz="2100" i="1" baseline="-250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088" name="Text Box 14"/>
            <p:cNvSpPr txBox="1">
              <a:spLocks noChangeArrowheads="1"/>
            </p:cNvSpPr>
            <p:nvPr/>
          </p:nvSpPr>
          <p:spPr bwMode="auto">
            <a:xfrm>
              <a:off x="3575" y="2714"/>
              <a:ext cx="34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defRPr/>
              </a:pPr>
              <a:r>
                <a:rPr lang="en-US" altLang="zh-CN" sz="2100" i="1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r>
                <a:rPr lang="en-US" altLang="zh-CN" sz="2100" baseline="-250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089" name="Text Box 15"/>
            <p:cNvSpPr txBox="1">
              <a:spLocks noChangeArrowheads="1"/>
            </p:cNvSpPr>
            <p:nvPr/>
          </p:nvSpPr>
          <p:spPr bwMode="auto">
            <a:xfrm>
              <a:off x="4151" y="2906"/>
              <a:ext cx="381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defRPr/>
              </a:pPr>
              <a:r>
                <a:rPr lang="en-US" altLang="zh-CN" sz="2100" b="1" baseline="-250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altLang="zh-CN" sz="2100" i="1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r>
                <a:rPr lang="en-US" altLang="zh-CN" sz="2100" baseline="-250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090" name="Text Box 16"/>
            <p:cNvSpPr txBox="1">
              <a:spLocks noChangeArrowheads="1"/>
            </p:cNvSpPr>
            <p:nvPr/>
          </p:nvSpPr>
          <p:spPr bwMode="auto">
            <a:xfrm>
              <a:off x="3095" y="1962"/>
              <a:ext cx="29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defRPr/>
              </a:pPr>
              <a:r>
                <a:rPr lang="en-US" altLang="zh-CN" sz="2100" i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3091" name="Rectangle 17"/>
            <p:cNvSpPr>
              <a:spLocks noChangeArrowheads="1"/>
            </p:cNvSpPr>
            <p:nvPr/>
          </p:nvSpPr>
          <p:spPr bwMode="auto">
            <a:xfrm>
              <a:off x="3022" y="3449"/>
              <a:ext cx="294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defRPr/>
              </a:pPr>
              <a:r>
                <a:rPr lang="en-US" altLang="zh-CN" sz="2100" i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3092" name="Rectangle 18"/>
            <p:cNvSpPr>
              <a:spLocks noChangeArrowheads="1"/>
            </p:cNvSpPr>
            <p:nvPr/>
          </p:nvSpPr>
          <p:spPr bwMode="auto">
            <a:xfrm>
              <a:off x="4543" y="3421"/>
              <a:ext cx="30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defRPr/>
              </a:pPr>
              <a:r>
                <a:rPr lang="en-US" altLang="zh-CN" sz="2100" i="1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</a:p>
          </p:txBody>
        </p:sp>
        <p:grpSp>
          <p:nvGrpSpPr>
            <p:cNvPr id="3093" name="Group 19"/>
            <p:cNvGrpSpPr>
              <a:grpSpLocks/>
            </p:cNvGrpSpPr>
            <p:nvPr/>
          </p:nvGrpSpPr>
          <p:grpSpPr bwMode="auto">
            <a:xfrm>
              <a:off x="3431" y="3404"/>
              <a:ext cx="144" cy="192"/>
              <a:chOff x="4320" y="3648"/>
              <a:chExt cx="144" cy="192"/>
            </a:xfrm>
          </p:grpSpPr>
          <p:sp>
            <p:nvSpPr>
              <p:cNvPr id="3101" name="Line 20"/>
              <p:cNvSpPr>
                <a:spLocks noChangeShapeType="1"/>
              </p:cNvSpPr>
              <p:nvPr/>
            </p:nvSpPr>
            <p:spPr bwMode="auto">
              <a:xfrm>
                <a:off x="4320" y="3648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3102" name="Line 21"/>
              <p:cNvSpPr>
                <a:spLocks noChangeShapeType="1"/>
              </p:cNvSpPr>
              <p:nvPr/>
            </p:nvSpPr>
            <p:spPr bwMode="auto">
              <a:xfrm>
                <a:off x="4464" y="364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94" name="Group 22"/>
            <p:cNvGrpSpPr>
              <a:grpSpLocks/>
            </p:cNvGrpSpPr>
            <p:nvPr/>
          </p:nvGrpSpPr>
          <p:grpSpPr bwMode="auto">
            <a:xfrm>
              <a:off x="4343" y="3404"/>
              <a:ext cx="144" cy="192"/>
              <a:chOff x="5232" y="3648"/>
              <a:chExt cx="144" cy="192"/>
            </a:xfrm>
          </p:grpSpPr>
          <p:sp>
            <p:nvSpPr>
              <p:cNvPr id="3099" name="Line 23"/>
              <p:cNvSpPr>
                <a:spLocks noChangeShapeType="1"/>
              </p:cNvSpPr>
              <p:nvPr/>
            </p:nvSpPr>
            <p:spPr bwMode="auto">
              <a:xfrm>
                <a:off x="5232" y="3648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3100" name="Line 24"/>
              <p:cNvSpPr>
                <a:spLocks noChangeShapeType="1"/>
              </p:cNvSpPr>
              <p:nvPr/>
            </p:nvSpPr>
            <p:spPr bwMode="auto">
              <a:xfrm>
                <a:off x="5232" y="364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95" name="Group 25"/>
            <p:cNvGrpSpPr>
              <a:grpSpLocks/>
            </p:cNvGrpSpPr>
            <p:nvPr/>
          </p:nvGrpSpPr>
          <p:grpSpPr bwMode="auto">
            <a:xfrm>
              <a:off x="3431" y="2300"/>
              <a:ext cx="192" cy="144"/>
              <a:chOff x="4320" y="2544"/>
              <a:chExt cx="192" cy="144"/>
            </a:xfrm>
          </p:grpSpPr>
          <p:sp>
            <p:nvSpPr>
              <p:cNvPr id="3097" name="Line 26"/>
              <p:cNvSpPr>
                <a:spLocks noChangeShapeType="1"/>
              </p:cNvSpPr>
              <p:nvPr/>
            </p:nvSpPr>
            <p:spPr bwMode="auto">
              <a:xfrm>
                <a:off x="4512" y="2544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3098" name="Line 27"/>
              <p:cNvSpPr>
                <a:spLocks noChangeShapeType="1"/>
              </p:cNvSpPr>
              <p:nvPr/>
            </p:nvSpPr>
            <p:spPr bwMode="auto">
              <a:xfrm flipH="1">
                <a:off x="4320" y="2688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>
                  <a:defRPr/>
                </a:pPr>
                <a:endParaRPr lang="zh-CN" altLang="en-US" sz="135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096" name="Line 28"/>
            <p:cNvSpPr>
              <a:spLocks noChangeShapeType="1"/>
            </p:cNvSpPr>
            <p:nvPr/>
          </p:nvSpPr>
          <p:spPr bwMode="auto">
            <a:xfrm>
              <a:off x="4487" y="2348"/>
              <a:ext cx="0" cy="432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graphicFrame>
          <p:nvGraphicFramePr>
            <p:cNvPr id="3077" name="Object 29"/>
            <p:cNvGraphicFramePr>
              <a:graphicFrameLocks noChangeAspect="1"/>
            </p:cNvGraphicFramePr>
            <p:nvPr/>
          </p:nvGraphicFramePr>
          <p:xfrm>
            <a:off x="4562" y="2450"/>
            <a:ext cx="24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029" name="Equation" r:id="rId9" imgW="126720" imgH="177480" progId="Equation.DSMT4">
                    <p:embed/>
                  </p:oleObj>
                </mc:Choice>
                <mc:Fallback>
                  <p:oleObj name="Equation" r:id="rId9" imgW="126720" imgH="177480" progId="Equation.DSMT4">
                    <p:embed/>
                    <p:pic>
                      <p:nvPicPr>
                        <p:cNvPr id="3077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2" y="2450"/>
                          <a:ext cx="246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灯片编号占位符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0D33FD66-66C8-41BB-8E5A-6AD51AC1A369}" type="slidenum">
              <a:rPr lang="zh-CN" altLang="en-US" sz="1350">
                <a:latin typeface="Calibri"/>
              </a:rPr>
              <a:pPr defTabSz="685800">
                <a:defRPr/>
              </a:pPr>
              <a:t>7</a:t>
            </a:fld>
            <a:endParaRPr lang="en-US" altLang="zh-CN" sz="1350">
              <a:latin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7027" y="2909500"/>
            <a:ext cx="12682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>
                <a:solidFill>
                  <a:srgbClr val="0000FF"/>
                </a:solidFill>
              </a:rPr>
              <a:t>方向向内</a:t>
            </a:r>
          </a:p>
        </p:txBody>
      </p:sp>
      <p:sp>
        <p:nvSpPr>
          <p:cNvPr id="35" name="矩形 34"/>
          <p:cNvSpPr/>
          <p:nvPr/>
        </p:nvSpPr>
        <p:spPr>
          <a:xfrm>
            <a:off x="4187027" y="3588469"/>
            <a:ext cx="12682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b="1">
                <a:solidFill>
                  <a:srgbClr val="0000FF"/>
                </a:solidFill>
              </a:rPr>
              <a:t>方向向内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501379" y="2183532"/>
            <a:ext cx="3906176" cy="492829"/>
            <a:chOff x="477838" y="2911376"/>
            <a:chExt cx="5208235" cy="657105"/>
          </a:xfrm>
        </p:grpSpPr>
        <p:sp>
          <p:nvSpPr>
            <p:cNvPr id="180254" name="Text Box 30"/>
            <p:cNvSpPr txBox="1">
              <a:spLocks noChangeArrowheads="1"/>
            </p:cNvSpPr>
            <p:nvPr/>
          </p:nvSpPr>
          <p:spPr bwMode="auto">
            <a:xfrm>
              <a:off x="477838" y="2949575"/>
              <a:ext cx="5082858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85800">
                <a:spcBef>
                  <a:spcPct val="50000"/>
                </a:spcBef>
                <a:defRPr/>
              </a:pPr>
              <a:r>
                <a:rPr lang="zh-CN" altLang="en-US" sz="2100" b="1">
                  <a:solidFill>
                    <a:srgbClr val="CC0000"/>
                  </a:solidFill>
                  <a:latin typeface="Times New Roman" pitchFamily="18" charset="0"/>
                </a:rPr>
                <a:t>解</a:t>
              </a:r>
              <a:r>
                <a:rPr lang="en-US" altLang="zh-CN" sz="2100" b="1">
                  <a:solidFill>
                    <a:srgbClr val="CC0000"/>
                  </a:solidFill>
                  <a:latin typeface="Times New Roman" pitchFamily="18" charset="0"/>
                </a:rPr>
                <a:t>:</a:t>
              </a:r>
              <a:r>
                <a:rPr lang="zh-CN" altLang="en-US" sz="2100" b="1">
                  <a:solidFill>
                    <a:srgbClr val="000000"/>
                  </a:solidFill>
                  <a:latin typeface="Times New Roman" pitchFamily="18" charset="0"/>
                </a:rPr>
                <a:t>根据公式</a:t>
              </a:r>
            </a:p>
          </p:txBody>
        </p:sp>
        <p:graphicFrame>
          <p:nvGraphicFramePr>
            <p:cNvPr id="36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2442689" y="2911376"/>
            <a:ext cx="3243384" cy="6571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030" name="Equation" r:id="rId11" imgW="1130040" imgH="228600" progId="Equation.3">
                    <p:embed/>
                  </p:oleObj>
                </mc:Choice>
                <mc:Fallback>
                  <p:oleObj name="Equation" r:id="rId11" imgW="1130040" imgH="228600" progId="Equation.3">
                    <p:embed/>
                    <p:pic>
                      <p:nvPicPr>
                        <p:cNvPr id="3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2689" y="2911376"/>
                          <a:ext cx="3243384" cy="6571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3544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defRPr/>
            </a:pPr>
            <a:fld id="{9AD1A61B-3B1E-4FCE-8464-5174C9C634E7}" type="slidenum">
              <a:rPr lang="zh-CN" altLang="en-US" sz="1350">
                <a:solidFill>
                  <a:srgbClr val="0000CC"/>
                </a:solidFill>
                <a:latin typeface="Calibri" panose="020F0502020204030204" pitchFamily="34" charset="0"/>
              </a:rPr>
              <a:pPr defTabSz="685800" eaLnBrk="1" hangingPunct="1">
                <a:defRPr/>
              </a:pPr>
              <a:t>8</a:t>
            </a:fld>
            <a:endParaRPr lang="en-US" altLang="zh-CN" sz="1350">
              <a:solidFill>
                <a:srgbClr val="0000CC"/>
              </a:solidFill>
              <a:latin typeface="Calibri" panose="020F0502020204030204" pitchFamily="34" charset="0"/>
            </a:endParaRPr>
          </a:p>
        </p:txBody>
      </p:sp>
      <p:sp>
        <p:nvSpPr>
          <p:cNvPr id="4104" name="Text Box 1047"/>
          <p:cNvSpPr txBox="1">
            <a:spLocks noChangeArrowheads="1"/>
          </p:cNvSpPr>
          <p:nvPr/>
        </p:nvSpPr>
        <p:spPr bwMode="auto">
          <a:xfrm>
            <a:off x="1496616" y="207169"/>
            <a:ext cx="33968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spcBef>
                <a:spcPct val="50000"/>
              </a:spcBef>
              <a:defRPr/>
            </a:pPr>
            <a:r>
              <a:rPr kumimoji="1" lang="en-US" altLang="zh-CN" sz="2100" b="1">
                <a:solidFill>
                  <a:srgbClr val="CC0000"/>
                </a:solidFill>
                <a:latin typeface="Times New Roman" panose="02020603050405020304" pitchFamily="18" charset="0"/>
              </a:rPr>
              <a:t>2.</a:t>
            </a:r>
            <a:r>
              <a:rPr kumimoji="1"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质点的</a:t>
            </a:r>
            <a:r>
              <a:rPr kumimoji="1" lang="zh-CN" altLang="en-US" sz="2100" b="1">
                <a:solidFill>
                  <a:srgbClr val="C00000"/>
                </a:solidFill>
                <a:latin typeface="Times New Roman" panose="02020603050405020304" pitchFamily="18" charset="0"/>
              </a:rPr>
              <a:t>角动量定理</a:t>
            </a:r>
            <a:endParaRPr kumimoji="1" lang="zh-CN" altLang="en-US" sz="210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94562" name="Object 2"/>
          <p:cNvGraphicFramePr>
            <a:graphicFrameLocks noChangeAspect="1"/>
          </p:cNvGraphicFramePr>
          <p:nvPr>
            <p:extLst/>
          </p:nvPr>
        </p:nvGraphicFramePr>
        <p:xfrm>
          <a:off x="1882379" y="696380"/>
          <a:ext cx="810815" cy="663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78" name="Equation" r:id="rId3" imgW="507960" imgH="406080" progId="Equation.DSMT4">
                  <p:embed/>
                </p:oleObj>
              </mc:Choice>
              <mc:Fallback>
                <p:oleObj name="Equation" r:id="rId3" imgW="507960" imgH="406080" progId="Equation.DSMT4">
                  <p:embed/>
                  <p:pic>
                    <p:nvPicPr>
                      <p:cNvPr id="1945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379" y="696380"/>
                        <a:ext cx="810815" cy="6636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9" name="Object 9"/>
          <p:cNvGraphicFramePr>
            <a:graphicFrameLocks noChangeAspect="1"/>
          </p:cNvGraphicFramePr>
          <p:nvPr>
            <p:extLst/>
          </p:nvPr>
        </p:nvGraphicFramePr>
        <p:xfrm>
          <a:off x="5674519" y="1668952"/>
          <a:ext cx="1045862" cy="437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79" name="Equation" r:id="rId5" imgW="596880" imgH="228600" progId="Equation.3">
                  <p:embed/>
                </p:oleObj>
              </mc:Choice>
              <mc:Fallback>
                <p:oleObj name="Equation" r:id="rId5" imgW="596880" imgH="228600" progId="Equation.3">
                  <p:embed/>
                  <p:pic>
                    <p:nvPicPr>
                      <p:cNvPr id="19456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519" y="1668952"/>
                        <a:ext cx="1045862" cy="43750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C00000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3" name="Object 3"/>
          <p:cNvGraphicFramePr>
            <a:graphicFrameLocks noChangeAspect="1"/>
          </p:cNvGraphicFramePr>
          <p:nvPr>
            <p:extLst/>
          </p:nvPr>
        </p:nvGraphicFramePr>
        <p:xfrm>
          <a:off x="2288977" y="2356916"/>
          <a:ext cx="1763315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80" name="Equation" r:id="rId7" imgW="1104840" imgH="406080" progId="Equation.DSMT4">
                  <p:embed/>
                </p:oleObj>
              </mc:Choice>
              <mc:Fallback>
                <p:oleObj name="Equation" r:id="rId7" imgW="1104840" imgH="406080" progId="Equation.DSMT4">
                  <p:embed/>
                  <p:pic>
                    <p:nvPicPr>
                      <p:cNvPr id="1945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8977" y="2356916"/>
                        <a:ext cx="1763315" cy="670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6" name="Object 6"/>
          <p:cNvGraphicFramePr>
            <a:graphicFrameLocks noChangeAspect="1"/>
          </p:cNvGraphicFramePr>
          <p:nvPr>
            <p:extLst/>
          </p:nvPr>
        </p:nvGraphicFramePr>
        <p:xfrm>
          <a:off x="1774033" y="3199210"/>
          <a:ext cx="1615678" cy="760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81" name="Equation" r:id="rId9" imgW="888840" imgH="419040" progId="Equation.DSMT4">
                  <p:embed/>
                </p:oleObj>
              </mc:Choice>
              <mc:Fallback>
                <p:oleObj name="Equation" r:id="rId9" imgW="888840" imgH="419040" progId="Equation.DSMT4">
                  <p:embed/>
                  <p:pic>
                    <p:nvPicPr>
                      <p:cNvPr id="1945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033" y="3199210"/>
                        <a:ext cx="1615678" cy="760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7" name="Object 7"/>
          <p:cNvGraphicFramePr>
            <a:graphicFrameLocks noChangeAspect="1"/>
          </p:cNvGraphicFramePr>
          <p:nvPr>
            <p:extLst/>
          </p:nvPr>
        </p:nvGraphicFramePr>
        <p:xfrm>
          <a:off x="5674519" y="2319412"/>
          <a:ext cx="1925241" cy="745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82" name="Equation" r:id="rId11" imgW="1117440" imgH="393480" progId="Equation.DSMT4">
                  <p:embed/>
                </p:oleObj>
              </mc:Choice>
              <mc:Fallback>
                <p:oleObj name="Equation" r:id="rId11" imgW="1117440" imgH="393480" progId="Equation.DSMT4">
                  <p:embed/>
                  <p:pic>
                    <p:nvPicPr>
                      <p:cNvPr id="1945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519" y="2319412"/>
                        <a:ext cx="1925241" cy="74533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1882379" y="1541827"/>
          <a:ext cx="586978" cy="691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83" name="Equation" r:id="rId13" imgW="368280" imgH="419040" progId="Equation.DSMT4">
                  <p:embed/>
                </p:oleObj>
              </mc:Choice>
              <mc:Fallback>
                <p:oleObj name="Equation" r:id="rId13" imgW="368280" imgH="41904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379" y="1541827"/>
                        <a:ext cx="586978" cy="691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2476501" y="1563259"/>
          <a:ext cx="1013222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84" name="Equation" r:id="rId15" imgW="634680" imgH="406080" progId="Equation.DSMT4">
                  <p:embed/>
                </p:oleObj>
              </mc:Choice>
              <mc:Fallback>
                <p:oleObj name="Equation" r:id="rId15" imgW="634680" imgH="40608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1" y="1563259"/>
                        <a:ext cx="1013222" cy="670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/>
          </p:nvPr>
        </p:nvGraphicFramePr>
        <p:xfrm>
          <a:off x="3398045" y="3385543"/>
          <a:ext cx="876300" cy="345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85" name="Equation" r:id="rId17" imgW="482400" imgH="190440" progId="Equation.DSMT4">
                  <p:embed/>
                </p:oleObj>
              </mc:Choice>
              <mc:Fallback>
                <p:oleObj name="Equation" r:id="rId17" imgW="482400" imgH="190440" progId="Equation.DSMT4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045" y="3385543"/>
                        <a:ext cx="876300" cy="345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/>
          </p:nvPr>
        </p:nvGraphicFramePr>
        <p:xfrm>
          <a:off x="4275535" y="3378400"/>
          <a:ext cx="577454" cy="345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86" name="Equation" r:id="rId19" imgW="317160" imgH="190440" progId="Equation.DSMT4">
                  <p:embed/>
                </p:oleObj>
              </mc:Choice>
              <mc:Fallback>
                <p:oleObj name="Equation" r:id="rId19" imgW="317160" imgH="190440" progId="Equation.DSMT4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535" y="3378400"/>
                        <a:ext cx="577454" cy="345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2874021" y="841870"/>
            <a:ext cx="1686073" cy="372666"/>
            <a:chOff x="2336603" y="1312992"/>
            <a:chExt cx="2248098" cy="496888"/>
          </a:xfrm>
        </p:grpSpPr>
        <p:sp>
          <p:nvSpPr>
            <p:cNvPr id="2" name="右箭头 1"/>
            <p:cNvSpPr/>
            <p:nvPr/>
          </p:nvSpPr>
          <p:spPr>
            <a:xfrm>
              <a:off x="2336603" y="1445319"/>
              <a:ext cx="653241" cy="202481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3268664" y="1312992"/>
            <a:ext cx="1316037" cy="496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587" name="Equation" r:id="rId21" imgW="609480" imgH="228600" progId="Equation.DSMT4">
                    <p:embed/>
                  </p:oleObj>
                </mc:Choice>
                <mc:Fallback>
                  <p:oleObj name="Equation" r:id="rId21" imgW="609480" imgH="228600" progId="Equation.DSMT4">
                    <p:embed/>
                    <p:pic>
                      <p:nvPicPr>
                        <p:cNvPr id="1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8664" y="1312992"/>
                          <a:ext cx="1316037" cy="496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4852990" y="738286"/>
            <a:ext cx="2293144" cy="579835"/>
            <a:chOff x="4975225" y="1174880"/>
            <a:chExt cx="3057525" cy="773113"/>
          </a:xfrm>
        </p:grpSpPr>
        <p:sp>
          <p:nvSpPr>
            <p:cNvPr id="15" name="右箭头 14"/>
            <p:cNvSpPr/>
            <p:nvPr/>
          </p:nvSpPr>
          <p:spPr>
            <a:xfrm>
              <a:off x="4975225" y="1488936"/>
              <a:ext cx="715432" cy="17717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5757863" y="1174880"/>
            <a:ext cx="2274887" cy="773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588" name="Equation" r:id="rId23" imgW="1054080" imgH="355320" progId="Equation.DSMT4">
                    <p:embed/>
                  </p:oleObj>
                </mc:Choice>
                <mc:Fallback>
                  <p:oleObj name="Equation" r:id="rId23" imgW="1054080" imgH="355320" progId="Equation.DSMT4">
                    <p:embed/>
                    <p:pic>
                      <p:nvPicPr>
                        <p:cNvPr id="1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7863" y="1174880"/>
                          <a:ext cx="2274887" cy="773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 Box 1046"/>
          <p:cNvSpPr txBox="1">
            <a:spLocks noChangeArrowheads="1"/>
          </p:cNvSpPr>
          <p:nvPr/>
        </p:nvSpPr>
        <p:spPr bwMode="auto">
          <a:xfrm>
            <a:off x="1570435" y="4074842"/>
            <a:ext cx="6205538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ct val="120000"/>
              </a:lnSpc>
              <a:defRPr/>
            </a:pPr>
            <a:r>
              <a:rPr kumimoji="1"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作用于质点的合外力对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anose="02020603050405020304" pitchFamily="18" charset="0"/>
              </a:rPr>
              <a:t>参考点 </a:t>
            </a:r>
            <a:r>
              <a:rPr kumimoji="1" lang="en-US" altLang="zh-CN" sz="2100" i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100" b="1" i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的力矩，等于质点对该点 </a:t>
            </a:r>
            <a:r>
              <a:rPr kumimoji="1" lang="en-US" altLang="zh-CN" sz="2100" i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的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anose="02020603050405020304" pitchFamily="18" charset="0"/>
              </a:rPr>
              <a:t>角动量</a:t>
            </a:r>
            <a:r>
              <a:rPr kumimoji="1"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随时间的</a:t>
            </a:r>
            <a:r>
              <a:rPr kumimoji="1" lang="zh-CN" altLang="en-US" sz="2100" b="1">
                <a:solidFill>
                  <a:srgbClr val="CC0000"/>
                </a:solidFill>
                <a:latin typeface="Times New Roman" panose="02020603050405020304" pitchFamily="18" charset="0"/>
              </a:rPr>
              <a:t>变化率</a:t>
            </a:r>
            <a:r>
              <a:rPr kumimoji="1" lang="en-US" altLang="zh-CN" sz="2100" b="1">
                <a:solidFill>
                  <a:srgbClr val="CC0000"/>
                </a:solidFill>
                <a:latin typeface="Times New Roman" panose="02020603050405020304" pitchFamily="18" charset="0"/>
              </a:rPr>
              <a:t>.</a:t>
            </a:r>
            <a:endParaRPr kumimoji="1" lang="en-US" altLang="zh-CN" sz="21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13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defRPr/>
            </a:pPr>
            <a:fld id="{1E2359D8-DCBE-4B63-9D4D-D16A00C15AAE}" type="slidenum">
              <a:rPr lang="zh-CN" altLang="en-US" sz="1350">
                <a:solidFill>
                  <a:srgbClr val="0000CC"/>
                </a:solidFill>
                <a:latin typeface="Calibri" panose="020F0502020204030204" pitchFamily="34" charset="0"/>
              </a:rPr>
              <a:pPr defTabSz="685800" eaLnBrk="1" hangingPunct="1">
                <a:defRPr/>
              </a:pPr>
              <a:t>9</a:t>
            </a:fld>
            <a:endParaRPr lang="en-US" altLang="zh-CN" sz="1350">
              <a:solidFill>
                <a:srgbClr val="0000CC"/>
              </a:solidFill>
              <a:latin typeface="Calibri" panose="020F0502020204030204" pitchFamily="34" charset="0"/>
            </a:endParaRPr>
          </a:p>
        </p:txBody>
      </p:sp>
      <p:sp>
        <p:nvSpPr>
          <p:cNvPr id="195593" name="Rectangle 9"/>
          <p:cNvSpPr>
            <a:spLocks noChangeArrowheads="1"/>
          </p:cNvSpPr>
          <p:nvPr/>
        </p:nvSpPr>
        <p:spPr bwMode="auto">
          <a:xfrm>
            <a:off x="240126" y="3610079"/>
            <a:ext cx="8128770" cy="83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lnSpc>
                <a:spcPct val="120000"/>
              </a:lnSpc>
              <a:defRPr/>
            </a:pPr>
            <a:r>
              <a:rPr kumimoji="1"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　　对同一参考点</a:t>
            </a:r>
            <a:r>
              <a:rPr kumimoji="1" lang="en-US" altLang="zh-CN" sz="21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，质点所受的冲量矩等于质点角动量的</a:t>
            </a:r>
            <a:r>
              <a:rPr kumimoji="1" lang="zh-CN" altLang="en-US" sz="21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增量</a:t>
            </a:r>
            <a:endParaRPr kumimoji="1" lang="en-US" altLang="zh-CN" sz="2100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r" defTabSz="685800" eaLnBrk="1" hangingPunct="1">
              <a:lnSpc>
                <a:spcPct val="120000"/>
              </a:lnSpc>
              <a:defRPr/>
            </a:pPr>
            <a:r>
              <a:rPr kumimoji="1" lang="en-US" altLang="zh-CN" sz="2100" b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kumimoji="1" lang="zh-CN" altLang="en-US" sz="2100" b="1" dirty="0">
                <a:solidFill>
                  <a:srgbClr val="CC0000"/>
                </a:solidFill>
              </a:rPr>
              <a:t>质点的角动量定理</a:t>
            </a:r>
            <a:r>
              <a:rPr kumimoji="1" lang="en-US" altLang="zh-CN" sz="2100" b="1" dirty="0">
                <a:solidFill>
                  <a:srgbClr val="CC0000"/>
                </a:solidFill>
              </a:rPr>
              <a:t>.</a:t>
            </a:r>
            <a:endParaRPr kumimoji="1" lang="zh-CN" altLang="en-US" sz="2100" b="1" dirty="0">
              <a:solidFill>
                <a:srgbClr val="CC0000"/>
              </a:solidFill>
            </a:endParaRPr>
          </a:p>
        </p:txBody>
      </p:sp>
      <p:graphicFrame>
        <p:nvGraphicFramePr>
          <p:cNvPr id="4110" name="Object 10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118179"/>
              </p:ext>
            </p:extLst>
          </p:nvPr>
        </p:nvGraphicFramePr>
        <p:xfrm>
          <a:off x="1510551" y="1695087"/>
          <a:ext cx="2471738" cy="741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302" name="Equation" r:id="rId3" imgW="1028520" imgH="355320" progId="Equation.3">
                  <p:embed/>
                </p:oleObj>
              </mc:Choice>
              <mc:Fallback>
                <p:oleObj name="Equation" r:id="rId3" imgW="1028520" imgH="355320" progId="Equation.3">
                  <p:embed/>
                  <p:pic>
                    <p:nvPicPr>
                      <p:cNvPr id="411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551" y="1695087"/>
                        <a:ext cx="2471738" cy="74129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E1F4FB"/>
                          </a:gs>
                          <a:gs pos="50000">
                            <a:srgbClr val="FFFFFF"/>
                          </a:gs>
                          <a:gs pos="100000">
                            <a:srgbClr val="E1F4FB"/>
                          </a:gs>
                        </a:gsLst>
                        <a:lin ang="5400000" scaled="1"/>
                      </a:gradFill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" name="Text Box 26"/>
          <p:cNvSpPr txBox="1">
            <a:spLocks noChangeArrowheads="1"/>
          </p:cNvSpPr>
          <p:nvPr/>
        </p:nvSpPr>
        <p:spPr bwMode="auto">
          <a:xfrm>
            <a:off x="1225555" y="2890243"/>
            <a:ext cx="138231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spcBef>
                <a:spcPct val="50000"/>
              </a:spcBef>
              <a:defRPr/>
            </a:pPr>
            <a:r>
              <a:rPr kumimoji="1" lang="zh-CN" altLang="en-US" sz="2100" b="1">
                <a:solidFill>
                  <a:srgbClr val="0000FF"/>
                </a:solidFill>
                <a:latin typeface="Times New Roman" panose="02020603050405020304" pitchFamily="18" charset="0"/>
              </a:rPr>
              <a:t>冲量矩</a:t>
            </a:r>
          </a:p>
        </p:txBody>
      </p:sp>
      <p:graphicFrame>
        <p:nvGraphicFramePr>
          <p:cNvPr id="4117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167942"/>
              </p:ext>
            </p:extLst>
          </p:nvPr>
        </p:nvGraphicFramePr>
        <p:xfrm>
          <a:off x="2439992" y="2736289"/>
          <a:ext cx="930443" cy="71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303" name="公式" r:id="rId5" imgW="482400" imgH="355320" progId="Equation.3">
                  <p:embed/>
                </p:oleObj>
              </mc:Choice>
              <mc:Fallback>
                <p:oleObj name="公式" r:id="rId5" imgW="482400" imgH="355320" progId="Equation.3">
                  <p:embed/>
                  <p:pic>
                    <p:nvPicPr>
                      <p:cNvPr id="4117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992" y="2736289"/>
                        <a:ext cx="930443" cy="719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225555" y="469703"/>
            <a:ext cx="3078956" cy="760809"/>
            <a:chOff x="796343" y="807245"/>
            <a:chExt cx="4105275" cy="1014412"/>
          </a:xfrm>
        </p:grpSpPr>
        <p:graphicFrame>
          <p:nvGraphicFramePr>
            <p:cNvPr id="9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796343" y="807245"/>
            <a:ext cx="2154237" cy="1014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304" name="Equation" r:id="rId7" imgW="888840" imgH="419040" progId="Equation.DSMT4">
                    <p:embed/>
                  </p:oleObj>
                </mc:Choice>
                <mc:Fallback>
                  <p:oleObj name="Equation" r:id="rId7" imgW="888840" imgH="419040" progId="Equation.DSMT4">
                    <p:embed/>
                    <p:pic>
                      <p:nvPicPr>
                        <p:cNvPr id="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6343" y="807245"/>
                          <a:ext cx="2154237" cy="1014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2961693" y="1055689"/>
            <a:ext cx="1168400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305" name="Equation" r:id="rId9" imgW="482400" imgH="190440" progId="Equation.DSMT4">
                    <p:embed/>
                  </p:oleObj>
                </mc:Choice>
                <mc:Fallback>
                  <p:oleObj name="Equation" r:id="rId9" imgW="482400" imgH="190440" progId="Equation.DSMT4">
                    <p:embed/>
                    <p:pic>
                      <p:nvPicPr>
                        <p:cNvPr id="1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1693" y="1055689"/>
                          <a:ext cx="1168400" cy="460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4131680" y="1046164"/>
            <a:ext cx="769938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306" name="Equation" r:id="rId11" imgW="317160" imgH="190440" progId="Equation.DSMT4">
                    <p:embed/>
                  </p:oleObj>
                </mc:Choice>
                <mc:Fallback>
                  <p:oleObj name="Equation" r:id="rId11" imgW="317160" imgH="190440" progId="Equation.DSMT4">
                    <p:embed/>
                    <p:pic>
                      <p:nvPicPr>
                        <p:cNvPr id="1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1680" y="1046164"/>
                          <a:ext cx="769938" cy="460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4505053" y="684614"/>
            <a:ext cx="2104785" cy="349288"/>
            <a:chOff x="1402874" y="5530113"/>
            <a:chExt cx="2806381" cy="465717"/>
          </a:xfrm>
        </p:grpSpPr>
        <p:graphicFrame>
          <p:nvGraphicFramePr>
            <p:cNvPr id="1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9833684"/>
                </p:ext>
              </p:extLst>
            </p:nvPr>
          </p:nvGraphicFramePr>
          <p:xfrm>
            <a:off x="2783680" y="5530113"/>
            <a:ext cx="1425575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307" name="Equation" r:id="rId13" imgW="660240" imgH="203040" progId="Equation.DSMT4">
                    <p:embed/>
                  </p:oleObj>
                </mc:Choice>
                <mc:Fallback>
                  <p:oleObj name="Equation" r:id="rId13" imgW="660240" imgH="203040" progId="Equation.DSMT4">
                    <p:embed/>
                    <p:pic>
                      <p:nvPicPr>
                        <p:cNvPr id="1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3680" y="5530113"/>
                          <a:ext cx="1425575" cy="441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右箭头 13"/>
            <p:cNvSpPr/>
            <p:nvPr/>
          </p:nvSpPr>
          <p:spPr>
            <a:xfrm>
              <a:off x="1402874" y="5592129"/>
              <a:ext cx="1325614" cy="403701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 defTabSz="685800">
                <a:defRPr/>
              </a:pPr>
              <a:endParaRPr lang="zh-CN" altLang="en-US" sz="2100" b="1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71135"/>
              </p:ext>
            </p:extLst>
          </p:nvPr>
        </p:nvGraphicFramePr>
        <p:xfrm>
          <a:off x="4769581" y="1695087"/>
          <a:ext cx="2643221" cy="661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308" name="Equation" r:id="rId15" imgW="1434960" imgH="355320" progId="Equation.DSMT4">
                  <p:embed/>
                </p:oleObj>
              </mc:Choice>
              <mc:Fallback>
                <p:oleObj name="Equation" r:id="rId15" imgW="1434960" imgH="355320" progId="Equation.DSMT4">
                  <p:embed/>
                  <p:pic>
                    <p:nvPicPr>
                      <p:cNvPr id="1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9581" y="1695087"/>
                        <a:ext cx="2643221" cy="661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399255" y="2677495"/>
            <a:ext cx="1835292" cy="670749"/>
            <a:chOff x="4399255" y="2677495"/>
            <a:chExt cx="1835292" cy="670749"/>
          </a:xfrm>
        </p:grpSpPr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4399255" y="2807116"/>
              <a:ext cx="1382315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50000"/>
                </a:spcBef>
                <a:defRPr/>
              </a:pPr>
              <a:r>
                <a:rPr kumimoji="1" lang="zh-CN" altLang="en-US" sz="2100" b="1" dirty="0" smtClean="0">
                  <a:solidFill>
                    <a:srgbClr val="0000FF"/>
                  </a:solidFill>
                  <a:latin typeface="Times New Roman" panose="02020603050405020304" pitchFamily="18" charset="0"/>
                </a:rPr>
                <a:t>冲量</a:t>
              </a:r>
              <a:endParaRPr kumimoji="1" lang="zh-CN" altLang="en-US" sz="21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7" name="Object 10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5447294"/>
                </p:ext>
              </p:extLst>
            </p:nvPr>
          </p:nvGraphicFramePr>
          <p:xfrm>
            <a:off x="5434858" y="2677495"/>
            <a:ext cx="799689" cy="6707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309" name="Equation" r:id="rId17" imgW="444240" imgH="355320" progId="Equation.DSMT4">
                    <p:embed/>
                  </p:oleObj>
                </mc:Choice>
                <mc:Fallback>
                  <p:oleObj name="Equation" r:id="rId17" imgW="444240" imgH="355320" progId="Equation.DSMT4">
                    <p:embed/>
                    <p:pic>
                      <p:nvPicPr>
                        <p:cNvPr id="4117" name="Object 10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858" y="2677495"/>
                          <a:ext cx="799689" cy="6707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37770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19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3" grpId="0" autoUpdateAnimBg="0"/>
      <p:bldP spid="41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3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大学物理模版-定稿3">
  <a:themeElements>
    <a:clrScheme name="大学物理模版-定稿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大学物理模版-定稿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大学物理模版-定稿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学物理模版-定稿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学物理模版-定稿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第六版母版">
  <a:themeElements>
    <a:clrScheme name="5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5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6_第六版母版">
  <a:themeElements>
    <a:clrScheme name="1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wrap="none" rtlCol="0" anchor="ctr">
        <a:spAutoFit/>
      </a:bodyPr>
      <a:lstStyle>
        <a:defPPr algn="ctr">
          <a:defRPr sz="2800" b="1"/>
        </a:defPPr>
      </a:lstStyle>
    </a:spDef>
  </a:objectDefaults>
  <a:extraClrSchemeLst>
    <a:extraClrScheme>
      <a:clrScheme name="1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默认设计模板">
  <a:themeElements>
    <a:clrScheme name="默认设计模板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rgbClr val="FFFFFF"/>
      </a:lt1>
      <a:dk2>
        <a:srgbClr val="FFFFFF"/>
      </a:dk2>
      <a:lt2>
        <a:srgbClr val="000080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大学物理模版-定稿3">
  <a:themeElements>
    <a:clrScheme name="1_大学物理模版-定稿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大学物理模版-定稿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大学物理模版-定稿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学物理模版-定稿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学物理模版-定稿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第六版母版">
  <a:themeElements>
    <a:clrScheme name="1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wrap="none" rtlCol="0" anchor="ctr">
        <a:spAutoFit/>
      </a:bodyPr>
      <a:lstStyle>
        <a:defPPr marL="12700" algn="ctr">
          <a:lnSpc>
            <a:spcPct val="100000"/>
          </a:lnSpc>
          <a:spcBef>
            <a:spcPts val="1010"/>
          </a:spcBef>
          <a:defRPr sz="2800" b="1">
            <a:latin typeface="黑体"/>
            <a:cs typeface="黑体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第六版母版">
  <a:themeElements>
    <a:clrScheme name="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第六版母版">
  <a:themeElements>
    <a:clrScheme name="2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2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第六版母版">
  <a:themeElements>
    <a:clrScheme name="3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大学物理模版-定稿3">
  <a:themeElements>
    <a:clrScheme name="2_大学物理模版-定稿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大学物理模版-定稿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2_大学物理模版-定稿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学物理模版-定稿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学物理模版-定稿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大学物理模版-定稿3">
  <a:themeElements>
    <a:clrScheme name="3_大学物理模版-定稿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大学物理模版-定稿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大学物理模版-定稿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大学物理模版-定稿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大学物理模版-定稿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第六版母版">
  <a:themeElements>
    <a:clrScheme name="4_第六版母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第六版母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4_第六版母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4-2 力矩 转动定律 转动惯量</Template>
  <TotalTime>5034</TotalTime>
  <Words>1799</Words>
  <Application>Microsoft Office PowerPoint</Application>
  <PresentationFormat>全屏显示(16:9)</PresentationFormat>
  <Paragraphs>264</Paragraphs>
  <Slides>50</Slides>
  <Notes>3</Notes>
  <HiddenSlides>2</HiddenSlides>
  <MMClips>7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79" baseType="lpstr">
      <vt:lpstr>Microsoft Yahei</vt:lpstr>
      <vt:lpstr>创艺简魏碑</vt:lpstr>
      <vt:lpstr>楷体</vt:lpstr>
      <vt:lpstr>楷体_GB2312</vt:lpstr>
      <vt:lpstr>宋体</vt:lpstr>
      <vt:lpstr>Arial</vt:lpstr>
      <vt:lpstr>Book Antiqua</vt:lpstr>
      <vt:lpstr>Bookman Old Style</vt:lpstr>
      <vt:lpstr>Calibri</vt:lpstr>
      <vt:lpstr>Cambria</vt:lpstr>
      <vt:lpstr>Symbol</vt:lpstr>
      <vt:lpstr>Times New Roman</vt:lpstr>
      <vt:lpstr>Wingdings</vt:lpstr>
      <vt:lpstr>大学物理模版-定稿3</vt:lpstr>
      <vt:lpstr>1_大学物理模版-定稿3</vt:lpstr>
      <vt:lpstr>1_第六版母版</vt:lpstr>
      <vt:lpstr>第六版母版</vt:lpstr>
      <vt:lpstr>2_第六版母版</vt:lpstr>
      <vt:lpstr>3_第六版母版</vt:lpstr>
      <vt:lpstr>2_大学物理模版-定稿3</vt:lpstr>
      <vt:lpstr>3_大学物理模版-定稿3</vt:lpstr>
      <vt:lpstr>4_第六版母版</vt:lpstr>
      <vt:lpstr>5_第六版母版</vt:lpstr>
      <vt:lpstr>6_第六版母版</vt:lpstr>
      <vt:lpstr>默认设计模板</vt:lpstr>
      <vt:lpstr>Office Theme</vt:lpstr>
      <vt:lpstr>Equation</vt:lpstr>
      <vt:lpstr>公式</vt:lpstr>
      <vt:lpstr>MathType 6.7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江南大学理学院物理系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4-1 刚体的定轴转动</dc:title>
  <dc:creator>张薇</dc:creator>
  <cp:lastModifiedBy>Administrator</cp:lastModifiedBy>
  <cp:revision>546</cp:revision>
  <dcterms:created xsi:type="dcterms:W3CDTF">2001-03-15T01:39:43Z</dcterms:created>
  <dcterms:modified xsi:type="dcterms:W3CDTF">2024-03-25T13:20:42Z</dcterms:modified>
</cp:coreProperties>
</file>